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1.xml" ContentType="application/vnd.openxmlformats-officedocument.presentationml.comments+xml"/>
  <Override PartName="/ppt/notesSlides/notesSlide2.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4"/>
  </p:notesMasterIdLst>
  <p:sldIdLst>
    <p:sldId id="256" r:id="rId2"/>
    <p:sldId id="284" r:id="rId3"/>
    <p:sldId id="306" r:id="rId4"/>
    <p:sldId id="307" r:id="rId5"/>
    <p:sldId id="285" r:id="rId6"/>
    <p:sldId id="308" r:id="rId7"/>
    <p:sldId id="286" r:id="rId8"/>
    <p:sldId id="287" r:id="rId9"/>
    <p:sldId id="309" r:id="rId10"/>
    <p:sldId id="288" r:id="rId11"/>
    <p:sldId id="289" r:id="rId12"/>
    <p:sldId id="290" r:id="rId13"/>
    <p:sldId id="310" r:id="rId14"/>
    <p:sldId id="291" r:id="rId15"/>
    <p:sldId id="293" r:id="rId16"/>
    <p:sldId id="294" r:id="rId17"/>
    <p:sldId id="296" r:id="rId18"/>
    <p:sldId id="295" r:id="rId19"/>
    <p:sldId id="297" r:id="rId20"/>
    <p:sldId id="298" r:id="rId21"/>
    <p:sldId id="300" r:id="rId22"/>
    <p:sldId id="311" r:id="rId23"/>
    <p:sldId id="302" r:id="rId24"/>
    <p:sldId id="301" r:id="rId25"/>
    <p:sldId id="303" r:id="rId26"/>
    <p:sldId id="314" r:id="rId27"/>
    <p:sldId id="315" r:id="rId28"/>
    <p:sldId id="316" r:id="rId29"/>
    <p:sldId id="305" r:id="rId30"/>
    <p:sldId id="317" r:id="rId31"/>
    <p:sldId id="312" r:id="rId32"/>
    <p:sldId id="313" r:id="rId33"/>
  </p:sldIdLst>
  <p:sldSz cx="9144000" cy="5143500" type="screen16x9"/>
  <p:notesSz cx="6858000" cy="9144000"/>
  <p:embeddedFontLst>
    <p:embeddedFont>
      <p:font typeface="Barlow"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48" clrIdx="0">
    <p:extLst>
      <p:ext uri="{19B8F6BF-5375-455C-9EA6-DF929625EA0E}">
        <p15:presenceInfo xmlns:p15="http://schemas.microsoft.com/office/powerpoint/2012/main" userId="85e903dd7f8fb1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C6DCD4-F678-4788-B6DC-08BCA54D47DE}">
  <a:tblStyle styleId="{03C6DCD4-F678-4788-B6DC-08BCA54D47D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3" autoAdjust="0"/>
    <p:restoredTop sz="94660"/>
  </p:normalViewPr>
  <p:slideViewPr>
    <p:cSldViewPr snapToGrid="0">
      <p:cViewPr varScale="1">
        <p:scale>
          <a:sx n="94" d="100"/>
          <a:sy n="94" d="100"/>
        </p:scale>
        <p:origin x="6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5T08:43:07.281" idx="2">
    <p:pos x="10" y="10"/>
    <p:text>comparación modelo tradicional vs moderno</p:text>
    <p:extLst>
      <p:ext uri="{C676402C-5697-4E1C-873F-D02D1690AC5C}">
        <p15:threadingInfo xmlns:p15="http://schemas.microsoft.com/office/powerpoint/2012/main" timeZoneBias="300"/>
      </p:ext>
    </p:extLst>
  </p:cm>
  <p:cm authorId="1" dt="2022-12-15T08:45:52.947" idx="4">
    <p:pos x="10" y="282"/>
    <p:text>cadena de suministros es corresponder oferta con demanada mientras gestión es optimizar ese proceso</p:text>
    <p:extLst>
      <p:ext uri="{C676402C-5697-4E1C-873F-D02D1690AC5C}">
        <p15:threadingInfo xmlns:p15="http://schemas.microsoft.com/office/powerpoint/2012/main" timeZoneBias="300">
          <p15:parentCm authorId="1" idx="2"/>
        </p15:threadingInfo>
      </p:ext>
    </p:extLst>
  </p:cm>
  <p:cm authorId="1" dt="2022-12-16T04:55:55.425" idx="48">
    <p:pos x="146" y="146"/>
    <p:text>The Association for Supply Chain
Management</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12-15T09:28:38.185" idx="24">
    <p:pos x="10" y="10"/>
    <p:text>otras propiedades importantes como el DocType y el estado, no son parte del producto pero sin necesario para la lógica del chaincode</p:text>
    <p:extLst mod="1">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12-15T09:32:07.986" idx="25">
    <p:pos x="10" y="10"/>
    <p:text>Decir las caraterísticas de la red de pruebas</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12-15T19:54:37.614" idx="42">
    <p:pos x="146" y="146"/>
    <p:text>HF es una BC permisionada, por lo que todos los participantes deben estar identificados, poner esquema de certificado, se resuelvel el problema del personal con slo certificados, poner ejemplo del certificado digital, poner en eso la clave publica y como se pude utilizar un conjunto de campos con toos los datos, pero HF para poder controlar esos pemisos crea una API de unidad certificadora diseñada para el com funciona HF, pero como HF utiliza un campo del estnsar "tal", otras unidades a nivel global no utilizan ese campo que si usa Fabric CA, HF el MSP tiene una estructura de carpeta que dice los prmisos, hay muchos otras instituciones que son agencias certificadoas a nivel global, no general este MSP por lo que no es compatible con HF, pero HF puede utilizar otras autoridades Certificadora pero hay que adaptarlo a la certificación</p:text>
    <p:extLst>
      <p:ext uri="{C676402C-5697-4E1C-873F-D02D1690AC5C}">
        <p15:threadingInfo xmlns:p15="http://schemas.microsoft.com/office/powerpoint/2012/main" timeZoneBias="300"/>
      </p:ext>
    </p:extLst>
  </p:cm>
  <p:cm authorId="1" dt="2022-12-15T19:54:54.064" idx="43">
    <p:pos x="146" y="282"/>
    <p:text>solucion a la incompatibilidad es hacer una api cliente que se encargue se l compatibilidad con otros certoficados digitales, esto evidentemente pierde centralizacion</p:text>
    <p:extLst>
      <p:ext uri="{C676402C-5697-4E1C-873F-D02D1690AC5C}">
        <p15:threadingInfo xmlns:p15="http://schemas.microsoft.com/office/powerpoint/2012/main" timeZoneBias="300">
          <p15:parentCm authorId="1" idx="42"/>
        </p15:threadingInfo>
      </p:ext>
    </p:extLst>
  </p:cm>
  <p:cm authorId="1" dt="2022-12-15T19:55:10.589" idx="44">
    <p:pos x="146" y="418"/>
    <p:text>tener un smart contract que haga la decodificacion de un certificado no compatible</p:text>
    <p:extLst>
      <p:ext uri="{C676402C-5697-4E1C-873F-D02D1690AC5C}">
        <p15:threadingInfo xmlns:p15="http://schemas.microsoft.com/office/powerpoint/2012/main" timeZoneBias="300">
          <p15:parentCm authorId="1" idx="42"/>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12-15T19:49:42.020" idx="39">
    <p:pos x="10" y="10"/>
    <p:text>perg 2, poner un arreglo de byte para los parámetros generales</p:text>
    <p:extLst>
      <p:ext uri="{C676402C-5697-4E1C-873F-D02D1690AC5C}">
        <p15:threadingInfo xmlns:p15="http://schemas.microsoft.com/office/powerpoint/2012/main" timeZoneBias="300"/>
      </p:ext>
    </p:extLst>
  </p:cm>
  <p:cm authorId="1" dt="2022-12-15T19:49:54.066" idx="40">
    <p:pos x="10" y="146"/>
    <p:text>funciones de go para uso de json,Marshall y Unmarshall</p:text>
    <p:extLst>
      <p:ext uri="{C676402C-5697-4E1C-873F-D02D1690AC5C}">
        <p15:threadingInfo xmlns:p15="http://schemas.microsoft.com/office/powerpoint/2012/main" timeZoneBias="300">
          <p15:parentCm authorId="1" idx="39"/>
        </p15:threadingInfo>
      </p:ext>
    </p:extLst>
  </p:cm>
  <p:cm authorId="1" dt="2022-12-15T19:50:11.154" idx="41">
    <p:pos x="10" y="282"/>
    <p:text>En producto poner ejemplo de parámetro de calidad</p:text>
    <p:extLst>
      <p:ext uri="{C676402C-5697-4E1C-873F-D02D1690AC5C}">
        <p15:threadingInfo xmlns:p15="http://schemas.microsoft.com/office/powerpoint/2012/main" timeZoneBias="300">
          <p15:parentCm authorId="1" idx="39"/>
        </p15:threadingInfo>
      </p:ext>
    </p:extLst>
  </p:cm>
  <p:cm authorId="1" dt="2022-12-15T19:55:44.965" idx="45">
    <p:pos x="146" y="146"/>
    <p:text>propiedades. agregar un nueva propiedad que sea de tipo arreglo de bytes que se puede llevar a json, explicar json y poner ejemplos</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12-15T19:49:42.020" idx="39">
    <p:pos x="10" y="10"/>
    <p:text>perg 2, poner un arreglo de byte para los parámetros generales</p:text>
    <p:extLst>
      <p:ext uri="{C676402C-5697-4E1C-873F-D02D1690AC5C}">
        <p15:threadingInfo xmlns:p15="http://schemas.microsoft.com/office/powerpoint/2012/main" timeZoneBias="300"/>
      </p:ext>
    </p:extLst>
  </p:cm>
  <p:cm authorId="1" dt="2022-12-15T19:49:54.066" idx="40">
    <p:pos x="10" y="146"/>
    <p:text>funciones de go para uso de json,Marshall y Unmarshall</p:text>
    <p:extLst>
      <p:ext uri="{C676402C-5697-4E1C-873F-D02D1690AC5C}">
        <p15:threadingInfo xmlns:p15="http://schemas.microsoft.com/office/powerpoint/2012/main" timeZoneBias="300">
          <p15:parentCm authorId="1" idx="39"/>
        </p15:threadingInfo>
      </p:ext>
    </p:extLst>
  </p:cm>
  <p:cm authorId="1" dt="2022-12-15T19:50:11.154" idx="41">
    <p:pos x="10" y="282"/>
    <p:text>En producto poner ejemplo de parámetro de calidad</p:text>
    <p:extLst>
      <p:ext uri="{C676402C-5697-4E1C-873F-D02D1690AC5C}">
        <p15:threadingInfo xmlns:p15="http://schemas.microsoft.com/office/powerpoint/2012/main" timeZoneBias="300">
          <p15:parentCm authorId="1" idx="39"/>
        </p15:threadingInfo>
      </p:ext>
    </p:extLst>
  </p:cm>
  <p:cm authorId="1" dt="2022-12-15T19:55:44.965" idx="45">
    <p:pos x="146" y="146"/>
    <p:text>propiedades. agregar un nueva propiedad que sea de tipo arreglo de bytes que se puede llevar a json, explicar json y poner ejemplos</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12-15T19:49:07.288" idx="38">
    <p:pos x="10" y="10"/>
    <p:text>tercera, poner esquemas, la funcón para hacer una consulta enriquesida</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15T14:26:59.253" idx="31">
    <p:pos x="10" y="10"/>
    <p:text>Explicar que es Gestión de la Cadena de Suministro</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15T14:41:18.885" idx="32">
    <p:pos x="10" y="10"/>
    <p:text>ir poniendo por cada sección como se optimiza la SC</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15T08:47:58.333" idx="6">
    <p:pos x="10" y="10"/>
    <p:text>como el modeo es muy abarcador, solo se toma la seccion de los proceso pq se quiere guardar las info mas importante</p:text>
    <p:extLst mod="1">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2-15T16:23:13.075" idx="34">
    <p:pos x="10" y="10"/>
    <p:text>Según Hyperledger Fabric: Consorcio esta compiesto por 2 o más organizaciones que necesitan realizar transacciones comerciales entre ellas y deben aceptar las políticas que rigen la red</p:text>
    <p:extLst>
      <p:ext uri="{C676402C-5697-4E1C-873F-D02D1690AC5C}">
        <p15:threadingInfo xmlns:p15="http://schemas.microsoft.com/office/powerpoint/2012/main" timeZoneBias="300"/>
      </p:ext>
    </p:extLst>
  </p:cm>
  <p:cm authorId="1" dt="2022-12-15T17:30:23.372" idx="35">
    <p:pos x="10" y="146"/>
    <p:text>explicar la analogia con SC, y como esto hace de hf una tecnologia idonia para esta solucion</p:text>
    <p:extLst>
      <p:ext uri="{C676402C-5697-4E1C-873F-D02D1690AC5C}">
        <p15:threadingInfo xmlns:p15="http://schemas.microsoft.com/office/powerpoint/2012/main" timeZoneBias="300">
          <p15:parentCm authorId="1" idx="3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2-15T19:46:29.728" idx="37">
    <p:pos x="10" y="10"/>
    <p:text>la sc es una red de redes, la cs en su concepcion es un comercio de productos a modo general, el modelo SCOR es una metodologia para lograr esta optimizacion</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12-15T09:02:21.833" idx="14">
    <p:pos x="10" y="10"/>
    <p:text>ver documento</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12-15T16:16:47.347" idx="33">
    <p:pos x="10" y="10"/>
    <p:text>explicar ese esquema, a su explicar los recursos fundamentales de HF</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12-15T09:05:58.676" idx="17">
    <p:pos x="3799" y="924"/>
    <p:text>Correlacionar con los proceso de SCOR</p:text>
    <p:extLst>
      <p:ext uri="{C676402C-5697-4E1C-873F-D02D1690AC5C}">
        <p15:threadingInfo xmlns:p15="http://schemas.microsoft.com/office/powerpoint/2012/main" timeZoneBias="300"/>
      </p:ext>
    </p:extLst>
  </p:cm>
  <p:cm authorId="1" dt="2022-12-15T09:07:04.477" idx="18">
    <p:pos x="3799" y="1060"/>
    <p:text>SCOR no abarca todo, hablar de otros estámdares</p:text>
    <p:extLst mod="1">
      <p:ext uri="{C676402C-5697-4E1C-873F-D02D1690AC5C}">
        <p15:threadingInfo xmlns:p15="http://schemas.microsoft.com/office/powerpoint/2012/main" timeZoneBias="300">
          <p15:parentCm authorId="1" idx="17"/>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7E420-165F-4137-AD43-AC9EB12E5A9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s-ES"/>
        </a:p>
      </dgm:t>
    </dgm:pt>
    <dgm:pt modelId="{7C48F1A9-B25B-46A7-BA9F-9C6CE452D128}">
      <dgm:prSet phldrT="[Texto]"/>
      <dgm:spPr/>
      <dgm:t>
        <a:bodyPr/>
        <a:lstStyle/>
        <a:p>
          <a:r>
            <a:rPr lang="es-CL" b="1" dirty="0" smtClean="0"/>
            <a:t>Procesos</a:t>
          </a:r>
          <a:endParaRPr lang="es-ES" b="1" dirty="0"/>
        </a:p>
      </dgm:t>
    </dgm:pt>
    <dgm:pt modelId="{C8545DE8-4458-42E0-AE53-AA4E39837935}" type="parTrans" cxnId="{C6AD34AF-9AD3-42EE-BE55-7F34CABEA194}">
      <dgm:prSet/>
      <dgm:spPr/>
      <dgm:t>
        <a:bodyPr/>
        <a:lstStyle/>
        <a:p>
          <a:endParaRPr lang="es-ES"/>
        </a:p>
      </dgm:t>
    </dgm:pt>
    <dgm:pt modelId="{9E140853-8944-4206-9C34-64B9980144A9}" type="sibTrans" cxnId="{C6AD34AF-9AD3-42EE-BE55-7F34CABEA194}">
      <dgm:prSet/>
      <dgm:spPr/>
      <dgm:t>
        <a:bodyPr/>
        <a:lstStyle/>
        <a:p>
          <a:endParaRPr lang="es-ES"/>
        </a:p>
      </dgm:t>
    </dgm:pt>
    <dgm:pt modelId="{BCCD2DD6-8D62-46E1-9B70-E40B57A290F7}">
      <dgm:prSet phldrT="[Texto]"/>
      <dgm:spPr/>
      <dgm:t>
        <a:bodyPr/>
        <a:lstStyle/>
        <a:p>
          <a:r>
            <a:rPr lang="es-CL" b="1" dirty="0" smtClean="0"/>
            <a:t>Rendimiento</a:t>
          </a:r>
          <a:endParaRPr lang="es-ES" b="1" dirty="0"/>
        </a:p>
      </dgm:t>
    </dgm:pt>
    <dgm:pt modelId="{291C6223-3EE5-48B7-80DA-5655F77B3FF8}" type="parTrans" cxnId="{EFA4DA58-46C9-4734-B69C-8A4A1EFBD49B}">
      <dgm:prSet/>
      <dgm:spPr/>
      <dgm:t>
        <a:bodyPr/>
        <a:lstStyle/>
        <a:p>
          <a:endParaRPr lang="es-ES"/>
        </a:p>
      </dgm:t>
    </dgm:pt>
    <dgm:pt modelId="{56DB115E-7024-4D48-BB00-05419F2BA612}" type="sibTrans" cxnId="{EFA4DA58-46C9-4734-B69C-8A4A1EFBD49B}">
      <dgm:prSet/>
      <dgm:spPr/>
      <dgm:t>
        <a:bodyPr/>
        <a:lstStyle/>
        <a:p>
          <a:endParaRPr lang="es-ES"/>
        </a:p>
      </dgm:t>
    </dgm:pt>
    <dgm:pt modelId="{DA02A853-45E4-46C6-B17B-CE9E1E14FFD2}">
      <dgm:prSet phldrT="[Texto]"/>
      <dgm:spPr/>
      <dgm:t>
        <a:bodyPr/>
        <a:lstStyle/>
        <a:p>
          <a:r>
            <a:rPr lang="es-CL" b="1" dirty="0" smtClean="0"/>
            <a:t>Personal</a:t>
          </a:r>
          <a:endParaRPr lang="es-ES" b="1" dirty="0"/>
        </a:p>
      </dgm:t>
    </dgm:pt>
    <dgm:pt modelId="{F4C98985-D335-4B9F-9301-FC97A0688748}" type="parTrans" cxnId="{817DB17D-0246-447C-8B1F-0FAC3DA2BFE9}">
      <dgm:prSet/>
      <dgm:spPr/>
      <dgm:t>
        <a:bodyPr/>
        <a:lstStyle/>
        <a:p>
          <a:endParaRPr lang="es-ES"/>
        </a:p>
      </dgm:t>
    </dgm:pt>
    <dgm:pt modelId="{109FC9F3-8832-441B-93D3-DF70E0CD25FC}" type="sibTrans" cxnId="{817DB17D-0246-447C-8B1F-0FAC3DA2BFE9}">
      <dgm:prSet/>
      <dgm:spPr/>
      <dgm:t>
        <a:bodyPr/>
        <a:lstStyle/>
        <a:p>
          <a:endParaRPr lang="es-ES"/>
        </a:p>
      </dgm:t>
    </dgm:pt>
    <dgm:pt modelId="{7CB298AC-2D73-4C2E-A97B-6AE4DA5E5CFD}">
      <dgm:prSet phldrT="[Texto]"/>
      <dgm:spPr/>
      <dgm:t>
        <a:bodyPr/>
        <a:lstStyle/>
        <a:p>
          <a:r>
            <a:rPr lang="es-CL" b="1" dirty="0" smtClean="0"/>
            <a:t>Buenas Prácticas</a:t>
          </a:r>
          <a:endParaRPr lang="es-ES" b="1" dirty="0"/>
        </a:p>
      </dgm:t>
    </dgm:pt>
    <dgm:pt modelId="{F5504C01-CEE8-45F6-9A94-E9FF1A2CBB16}" type="parTrans" cxnId="{AF290C92-4329-41A1-A4DC-B1289D3DC432}">
      <dgm:prSet/>
      <dgm:spPr/>
      <dgm:t>
        <a:bodyPr/>
        <a:lstStyle/>
        <a:p>
          <a:endParaRPr lang="es-ES"/>
        </a:p>
      </dgm:t>
    </dgm:pt>
    <dgm:pt modelId="{D3B7B899-FA45-4719-B076-08FCA7BFBA4C}" type="sibTrans" cxnId="{AF290C92-4329-41A1-A4DC-B1289D3DC432}">
      <dgm:prSet/>
      <dgm:spPr/>
      <dgm:t>
        <a:bodyPr/>
        <a:lstStyle/>
        <a:p>
          <a:endParaRPr lang="es-ES"/>
        </a:p>
      </dgm:t>
    </dgm:pt>
    <dgm:pt modelId="{58992B1F-B1C6-480C-9C25-0FED0A1E0AD8}" type="pres">
      <dgm:prSet presAssocID="{1177E420-165F-4137-AD43-AC9EB12E5A9E}" presName="matrix" presStyleCnt="0">
        <dgm:presLayoutVars>
          <dgm:chMax val="1"/>
          <dgm:dir/>
          <dgm:resizeHandles val="exact"/>
        </dgm:presLayoutVars>
      </dgm:prSet>
      <dgm:spPr/>
      <dgm:t>
        <a:bodyPr/>
        <a:lstStyle/>
        <a:p>
          <a:endParaRPr lang="es-ES"/>
        </a:p>
      </dgm:t>
    </dgm:pt>
    <dgm:pt modelId="{5AF2927B-ADD7-4CFE-ACE7-D7173A5A9D41}" type="pres">
      <dgm:prSet presAssocID="{1177E420-165F-4137-AD43-AC9EB12E5A9E}" presName="diamond" presStyleLbl="bgShp" presStyleIdx="0" presStyleCnt="1"/>
      <dgm:spPr>
        <a:solidFill>
          <a:schemeClr val="accent1">
            <a:lumMod val="20000"/>
            <a:lumOff val="80000"/>
          </a:schemeClr>
        </a:solidFill>
      </dgm:spPr>
    </dgm:pt>
    <dgm:pt modelId="{703D4380-F735-4F4B-A48E-5C3ED8ED01CE}" type="pres">
      <dgm:prSet presAssocID="{1177E420-165F-4137-AD43-AC9EB12E5A9E}" presName="quad1" presStyleLbl="node1" presStyleIdx="0" presStyleCnt="4">
        <dgm:presLayoutVars>
          <dgm:chMax val="0"/>
          <dgm:chPref val="0"/>
          <dgm:bulletEnabled val="1"/>
        </dgm:presLayoutVars>
      </dgm:prSet>
      <dgm:spPr/>
      <dgm:t>
        <a:bodyPr/>
        <a:lstStyle/>
        <a:p>
          <a:endParaRPr lang="es-ES"/>
        </a:p>
      </dgm:t>
    </dgm:pt>
    <dgm:pt modelId="{093DCCCF-5A06-4CB2-99C1-F34AFC274556}" type="pres">
      <dgm:prSet presAssocID="{1177E420-165F-4137-AD43-AC9EB12E5A9E}" presName="quad2" presStyleLbl="node1" presStyleIdx="1" presStyleCnt="4">
        <dgm:presLayoutVars>
          <dgm:chMax val="0"/>
          <dgm:chPref val="0"/>
          <dgm:bulletEnabled val="1"/>
        </dgm:presLayoutVars>
      </dgm:prSet>
      <dgm:spPr/>
      <dgm:t>
        <a:bodyPr/>
        <a:lstStyle/>
        <a:p>
          <a:endParaRPr lang="es-ES"/>
        </a:p>
      </dgm:t>
    </dgm:pt>
    <dgm:pt modelId="{5AD2B7D1-94B0-47B8-9542-FEDA5DE753D7}" type="pres">
      <dgm:prSet presAssocID="{1177E420-165F-4137-AD43-AC9EB12E5A9E}" presName="quad3" presStyleLbl="node1" presStyleIdx="2" presStyleCnt="4">
        <dgm:presLayoutVars>
          <dgm:chMax val="0"/>
          <dgm:chPref val="0"/>
          <dgm:bulletEnabled val="1"/>
        </dgm:presLayoutVars>
      </dgm:prSet>
      <dgm:spPr/>
      <dgm:t>
        <a:bodyPr/>
        <a:lstStyle/>
        <a:p>
          <a:endParaRPr lang="es-ES"/>
        </a:p>
      </dgm:t>
    </dgm:pt>
    <dgm:pt modelId="{6B0A5095-36D2-44BC-8ACB-CA3604165996}" type="pres">
      <dgm:prSet presAssocID="{1177E420-165F-4137-AD43-AC9EB12E5A9E}" presName="quad4" presStyleLbl="node1" presStyleIdx="3" presStyleCnt="4">
        <dgm:presLayoutVars>
          <dgm:chMax val="0"/>
          <dgm:chPref val="0"/>
          <dgm:bulletEnabled val="1"/>
        </dgm:presLayoutVars>
      </dgm:prSet>
      <dgm:spPr/>
      <dgm:t>
        <a:bodyPr/>
        <a:lstStyle/>
        <a:p>
          <a:endParaRPr lang="es-ES"/>
        </a:p>
      </dgm:t>
    </dgm:pt>
  </dgm:ptLst>
  <dgm:cxnLst>
    <dgm:cxn modelId="{AF290C92-4329-41A1-A4DC-B1289D3DC432}" srcId="{1177E420-165F-4137-AD43-AC9EB12E5A9E}" destId="{7CB298AC-2D73-4C2E-A97B-6AE4DA5E5CFD}" srcOrd="3" destOrd="0" parTransId="{F5504C01-CEE8-45F6-9A94-E9FF1A2CBB16}" sibTransId="{D3B7B899-FA45-4719-B076-08FCA7BFBA4C}"/>
    <dgm:cxn modelId="{8F6DB8F9-90DF-4BD8-B510-622967F71E9F}" type="presOf" srcId="{7CB298AC-2D73-4C2E-A97B-6AE4DA5E5CFD}" destId="{6B0A5095-36D2-44BC-8ACB-CA3604165996}" srcOrd="0" destOrd="0" presId="urn:microsoft.com/office/officeart/2005/8/layout/matrix3"/>
    <dgm:cxn modelId="{3DCAC12D-83F4-4E60-AE8E-C73AC13B0D43}" type="presOf" srcId="{DA02A853-45E4-46C6-B17B-CE9E1E14FFD2}" destId="{5AD2B7D1-94B0-47B8-9542-FEDA5DE753D7}" srcOrd="0" destOrd="0" presId="urn:microsoft.com/office/officeart/2005/8/layout/matrix3"/>
    <dgm:cxn modelId="{817DB17D-0246-447C-8B1F-0FAC3DA2BFE9}" srcId="{1177E420-165F-4137-AD43-AC9EB12E5A9E}" destId="{DA02A853-45E4-46C6-B17B-CE9E1E14FFD2}" srcOrd="2" destOrd="0" parTransId="{F4C98985-D335-4B9F-9301-FC97A0688748}" sibTransId="{109FC9F3-8832-441B-93D3-DF70E0CD25FC}"/>
    <dgm:cxn modelId="{25D8F6B4-35CF-4E6C-85D4-0CB665CE8BFE}" type="presOf" srcId="{1177E420-165F-4137-AD43-AC9EB12E5A9E}" destId="{58992B1F-B1C6-480C-9C25-0FED0A1E0AD8}" srcOrd="0" destOrd="0" presId="urn:microsoft.com/office/officeart/2005/8/layout/matrix3"/>
    <dgm:cxn modelId="{EFA4DA58-46C9-4734-B69C-8A4A1EFBD49B}" srcId="{1177E420-165F-4137-AD43-AC9EB12E5A9E}" destId="{BCCD2DD6-8D62-46E1-9B70-E40B57A290F7}" srcOrd="1" destOrd="0" parTransId="{291C6223-3EE5-48B7-80DA-5655F77B3FF8}" sibTransId="{56DB115E-7024-4D48-BB00-05419F2BA612}"/>
    <dgm:cxn modelId="{C6AD34AF-9AD3-42EE-BE55-7F34CABEA194}" srcId="{1177E420-165F-4137-AD43-AC9EB12E5A9E}" destId="{7C48F1A9-B25B-46A7-BA9F-9C6CE452D128}" srcOrd="0" destOrd="0" parTransId="{C8545DE8-4458-42E0-AE53-AA4E39837935}" sibTransId="{9E140853-8944-4206-9C34-64B9980144A9}"/>
    <dgm:cxn modelId="{61BBD392-FD7A-4B4C-BC57-26243EDC528C}" type="presOf" srcId="{BCCD2DD6-8D62-46E1-9B70-E40B57A290F7}" destId="{093DCCCF-5A06-4CB2-99C1-F34AFC274556}" srcOrd="0" destOrd="0" presId="urn:microsoft.com/office/officeart/2005/8/layout/matrix3"/>
    <dgm:cxn modelId="{1FA31322-F1E9-4882-9067-EF3206F1DEAD}" type="presOf" srcId="{7C48F1A9-B25B-46A7-BA9F-9C6CE452D128}" destId="{703D4380-F735-4F4B-A48E-5C3ED8ED01CE}" srcOrd="0" destOrd="0" presId="urn:microsoft.com/office/officeart/2005/8/layout/matrix3"/>
    <dgm:cxn modelId="{4FCA1243-0012-4F23-807C-E45508EDD069}" type="presParOf" srcId="{58992B1F-B1C6-480C-9C25-0FED0A1E0AD8}" destId="{5AF2927B-ADD7-4CFE-ACE7-D7173A5A9D41}" srcOrd="0" destOrd="0" presId="urn:microsoft.com/office/officeart/2005/8/layout/matrix3"/>
    <dgm:cxn modelId="{0F39D16B-E46A-4869-8720-163DE8E19AE0}" type="presParOf" srcId="{58992B1F-B1C6-480C-9C25-0FED0A1E0AD8}" destId="{703D4380-F735-4F4B-A48E-5C3ED8ED01CE}" srcOrd="1" destOrd="0" presId="urn:microsoft.com/office/officeart/2005/8/layout/matrix3"/>
    <dgm:cxn modelId="{6E7ABC4C-8834-439C-AFFA-D1B8338ABA67}" type="presParOf" srcId="{58992B1F-B1C6-480C-9C25-0FED0A1E0AD8}" destId="{093DCCCF-5A06-4CB2-99C1-F34AFC274556}" srcOrd="2" destOrd="0" presId="urn:microsoft.com/office/officeart/2005/8/layout/matrix3"/>
    <dgm:cxn modelId="{BDF9B09D-8BE3-4001-A4EE-478757F34F65}" type="presParOf" srcId="{58992B1F-B1C6-480C-9C25-0FED0A1E0AD8}" destId="{5AD2B7D1-94B0-47B8-9542-FEDA5DE753D7}" srcOrd="3" destOrd="0" presId="urn:microsoft.com/office/officeart/2005/8/layout/matrix3"/>
    <dgm:cxn modelId="{91C8F09E-3B44-404B-9841-7201A71A2120}" type="presParOf" srcId="{58992B1F-B1C6-480C-9C25-0FED0A1E0AD8}" destId="{6B0A5095-36D2-44BC-8ACB-CA360416599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DB7517-EE07-4640-9539-D68C0F90829E}" type="doc">
      <dgm:prSet loTypeId="urn:microsoft.com/office/officeart/2005/8/layout/process5" loCatId="process" qsTypeId="urn:microsoft.com/office/officeart/2005/8/quickstyle/simple1" qsCatId="simple" csTypeId="urn:microsoft.com/office/officeart/2005/8/colors/accent1_2" csCatId="accent1" phldr="1"/>
      <dgm:spPr/>
    </dgm:pt>
    <dgm:pt modelId="{CFB12336-659A-4BFA-9964-B61D21356B60}">
      <dgm:prSet phldrT="[Texto]" custT="1"/>
      <dgm:spPr/>
      <dgm:t>
        <a:bodyPr/>
        <a:lstStyle/>
        <a:p>
          <a:r>
            <a:rPr lang="es-CL" sz="2400" dirty="0" smtClean="0"/>
            <a:t>Roles</a:t>
          </a:r>
        </a:p>
      </dgm:t>
    </dgm:pt>
    <dgm:pt modelId="{B8C4C753-58BC-457E-B258-C4DB15D00A03}" type="parTrans" cxnId="{B1EC66D4-2488-4CC5-A910-557597961C77}">
      <dgm:prSet/>
      <dgm:spPr/>
      <dgm:t>
        <a:bodyPr/>
        <a:lstStyle/>
        <a:p>
          <a:endParaRPr lang="es-ES"/>
        </a:p>
      </dgm:t>
    </dgm:pt>
    <dgm:pt modelId="{547A139D-51D9-474D-8FDC-ACF086EA2CCA}" type="sibTrans" cxnId="{B1EC66D4-2488-4CC5-A910-557597961C77}">
      <dgm:prSet/>
      <dgm:spPr/>
      <dgm:t>
        <a:bodyPr/>
        <a:lstStyle/>
        <a:p>
          <a:endParaRPr lang="es-ES"/>
        </a:p>
      </dgm:t>
    </dgm:pt>
    <dgm:pt modelId="{E202311C-8340-4F2B-8DEE-7EDDCC8A68E0}">
      <dgm:prSet phldrT="[Texto]" custT="1"/>
      <dgm:spPr/>
      <dgm:t>
        <a:bodyPr/>
        <a:lstStyle/>
        <a:p>
          <a:r>
            <a:rPr lang="es-CL" sz="2400" dirty="0" err="1" smtClean="0"/>
            <a:t>GetState</a:t>
          </a:r>
          <a:endParaRPr lang="es-ES" sz="2400" dirty="0"/>
        </a:p>
      </dgm:t>
    </dgm:pt>
    <dgm:pt modelId="{23D048DE-3929-4FD5-9C6A-D2C92DD19158}" type="parTrans" cxnId="{56FB6453-ADEE-4FD8-B04A-3B2D4250C158}">
      <dgm:prSet/>
      <dgm:spPr/>
      <dgm:t>
        <a:bodyPr/>
        <a:lstStyle/>
        <a:p>
          <a:endParaRPr lang="es-ES"/>
        </a:p>
      </dgm:t>
    </dgm:pt>
    <dgm:pt modelId="{5B5C0A28-1CE8-4F3C-8E34-5135E66D8C2D}" type="sibTrans" cxnId="{56FB6453-ADEE-4FD8-B04A-3B2D4250C158}">
      <dgm:prSet/>
      <dgm:spPr/>
      <dgm:t>
        <a:bodyPr/>
        <a:lstStyle/>
        <a:p>
          <a:endParaRPr lang="es-ES"/>
        </a:p>
      </dgm:t>
    </dgm:pt>
    <dgm:pt modelId="{503FD0A0-1475-4801-89F9-815A8D814761}">
      <dgm:prSet phldrT="[Texto]" custT="1"/>
      <dgm:spPr/>
      <dgm:t>
        <a:bodyPr/>
        <a:lstStyle/>
        <a:p>
          <a:r>
            <a:rPr lang="es-CL" sz="2400" dirty="0" smtClean="0"/>
            <a:t>Estado</a:t>
          </a:r>
          <a:endParaRPr lang="es-ES" sz="2400" dirty="0"/>
        </a:p>
      </dgm:t>
    </dgm:pt>
    <dgm:pt modelId="{06BF6774-65FF-4FBB-B25B-71FE4A5A4E81}" type="parTrans" cxnId="{1BE4BCCE-0BA6-43A2-B177-E57514CE4E54}">
      <dgm:prSet/>
      <dgm:spPr/>
      <dgm:t>
        <a:bodyPr/>
        <a:lstStyle/>
        <a:p>
          <a:endParaRPr lang="es-ES"/>
        </a:p>
      </dgm:t>
    </dgm:pt>
    <dgm:pt modelId="{FF7DFEAA-2CA2-49F4-B0D5-14439A37D3F4}" type="sibTrans" cxnId="{1BE4BCCE-0BA6-43A2-B177-E57514CE4E54}">
      <dgm:prSet/>
      <dgm:spPr/>
      <dgm:t>
        <a:bodyPr/>
        <a:lstStyle/>
        <a:p>
          <a:endParaRPr lang="es-ES"/>
        </a:p>
      </dgm:t>
    </dgm:pt>
    <dgm:pt modelId="{5EE94F59-2A14-407F-841F-645EEC024EEE}">
      <dgm:prSet/>
      <dgm:spPr/>
      <dgm:t>
        <a:bodyPr/>
        <a:lstStyle/>
        <a:p>
          <a:r>
            <a:rPr lang="es-CL" dirty="0" smtClean="0"/>
            <a:t>Existencia</a:t>
          </a:r>
          <a:endParaRPr lang="es-ES" dirty="0"/>
        </a:p>
      </dgm:t>
    </dgm:pt>
    <dgm:pt modelId="{26FC3442-76B0-4A07-8A26-82EB545B2B10}" type="parTrans" cxnId="{AFDA8320-DC60-4BB9-AF08-0146C6FB110A}">
      <dgm:prSet/>
      <dgm:spPr/>
      <dgm:t>
        <a:bodyPr/>
        <a:lstStyle/>
        <a:p>
          <a:endParaRPr lang="es-ES"/>
        </a:p>
      </dgm:t>
    </dgm:pt>
    <dgm:pt modelId="{9067B173-E193-422C-BDE3-0D151BC546C5}" type="sibTrans" cxnId="{AFDA8320-DC60-4BB9-AF08-0146C6FB110A}">
      <dgm:prSet/>
      <dgm:spPr/>
      <dgm:t>
        <a:bodyPr/>
        <a:lstStyle/>
        <a:p>
          <a:endParaRPr lang="es-ES"/>
        </a:p>
      </dgm:t>
    </dgm:pt>
    <dgm:pt modelId="{3390E6D0-430A-4199-920A-0313B7470549}">
      <dgm:prSet/>
      <dgm:spPr/>
      <dgm:t>
        <a:bodyPr/>
        <a:lstStyle/>
        <a:p>
          <a:r>
            <a:rPr lang="es-CL" dirty="0" smtClean="0"/>
            <a:t>Identidad</a:t>
          </a:r>
          <a:endParaRPr lang="es-ES" dirty="0"/>
        </a:p>
      </dgm:t>
    </dgm:pt>
    <dgm:pt modelId="{C0B76961-76ED-49DF-B30D-DC5602132D80}" type="parTrans" cxnId="{7BCEBF61-8CA0-4DB4-B6FA-721396F473ED}">
      <dgm:prSet/>
      <dgm:spPr/>
      <dgm:t>
        <a:bodyPr/>
        <a:lstStyle/>
        <a:p>
          <a:endParaRPr lang="es-ES"/>
        </a:p>
      </dgm:t>
    </dgm:pt>
    <dgm:pt modelId="{330A81F8-289F-4BBB-BB86-D0D0E7910D8C}" type="sibTrans" cxnId="{7BCEBF61-8CA0-4DB4-B6FA-721396F473ED}">
      <dgm:prSet/>
      <dgm:spPr/>
      <dgm:t>
        <a:bodyPr/>
        <a:lstStyle/>
        <a:p>
          <a:endParaRPr lang="es-ES"/>
        </a:p>
      </dgm:t>
    </dgm:pt>
    <dgm:pt modelId="{20755A2F-1FD8-4537-8B0E-61180EA278E3}">
      <dgm:prSet/>
      <dgm:spPr/>
      <dgm:t>
        <a:bodyPr/>
        <a:lstStyle/>
        <a:p>
          <a:r>
            <a:rPr lang="es-CL" dirty="0" smtClean="0"/>
            <a:t>Modificar</a:t>
          </a:r>
          <a:endParaRPr lang="es-ES" dirty="0"/>
        </a:p>
      </dgm:t>
    </dgm:pt>
    <dgm:pt modelId="{2D486993-CCBE-4AB6-BA22-5CCD47A50B3C}" type="parTrans" cxnId="{B91BDC5B-B8FF-46BD-BEDF-ECE00A0B89D4}">
      <dgm:prSet/>
      <dgm:spPr/>
      <dgm:t>
        <a:bodyPr/>
        <a:lstStyle/>
        <a:p>
          <a:endParaRPr lang="es-ES"/>
        </a:p>
      </dgm:t>
    </dgm:pt>
    <dgm:pt modelId="{64709A8E-8747-41D3-9010-DBBDDA33A316}" type="sibTrans" cxnId="{B91BDC5B-B8FF-46BD-BEDF-ECE00A0B89D4}">
      <dgm:prSet/>
      <dgm:spPr/>
      <dgm:t>
        <a:bodyPr/>
        <a:lstStyle/>
        <a:p>
          <a:endParaRPr lang="es-ES"/>
        </a:p>
      </dgm:t>
    </dgm:pt>
    <dgm:pt modelId="{39354DB2-7DEE-4CC4-AE98-09ECB555D2E7}">
      <dgm:prSet/>
      <dgm:spPr/>
      <dgm:t>
        <a:bodyPr/>
        <a:lstStyle/>
        <a:p>
          <a:r>
            <a:rPr lang="es-CL" dirty="0" smtClean="0"/>
            <a:t>Marshall</a:t>
          </a:r>
          <a:endParaRPr lang="es-ES" dirty="0"/>
        </a:p>
      </dgm:t>
    </dgm:pt>
    <dgm:pt modelId="{CB3CE0EA-98C1-4D69-A4AD-D243FC121E14}" type="parTrans" cxnId="{14F976D4-719D-47F2-BA04-0A9A812A1C27}">
      <dgm:prSet/>
      <dgm:spPr/>
      <dgm:t>
        <a:bodyPr/>
        <a:lstStyle/>
        <a:p>
          <a:endParaRPr lang="es-ES"/>
        </a:p>
      </dgm:t>
    </dgm:pt>
    <dgm:pt modelId="{E83729AA-303F-41B6-B442-DB44E07A51DE}" type="sibTrans" cxnId="{14F976D4-719D-47F2-BA04-0A9A812A1C27}">
      <dgm:prSet/>
      <dgm:spPr/>
      <dgm:t>
        <a:bodyPr/>
        <a:lstStyle/>
        <a:p>
          <a:endParaRPr lang="es-ES"/>
        </a:p>
      </dgm:t>
    </dgm:pt>
    <dgm:pt modelId="{6BA75201-BF8F-4E47-B443-4D3A63E8B492}">
      <dgm:prSet/>
      <dgm:spPr/>
      <dgm:t>
        <a:bodyPr/>
        <a:lstStyle/>
        <a:p>
          <a:r>
            <a:rPr lang="es-CL" dirty="0" err="1" smtClean="0"/>
            <a:t>PutState</a:t>
          </a:r>
          <a:endParaRPr lang="es-ES" dirty="0"/>
        </a:p>
      </dgm:t>
    </dgm:pt>
    <dgm:pt modelId="{FFD6E6DC-4FD5-48C0-94A6-B65733904BED}" type="parTrans" cxnId="{13EEC475-3E23-4281-A5D4-B4B1AF1BD459}">
      <dgm:prSet/>
      <dgm:spPr/>
      <dgm:t>
        <a:bodyPr/>
        <a:lstStyle/>
        <a:p>
          <a:endParaRPr lang="es-ES"/>
        </a:p>
      </dgm:t>
    </dgm:pt>
    <dgm:pt modelId="{F3A17A30-42A5-4E67-B4EC-534A63BB81A7}" type="sibTrans" cxnId="{13EEC475-3E23-4281-A5D4-B4B1AF1BD459}">
      <dgm:prSet/>
      <dgm:spPr/>
      <dgm:t>
        <a:bodyPr/>
        <a:lstStyle/>
        <a:p>
          <a:endParaRPr lang="es-ES"/>
        </a:p>
      </dgm:t>
    </dgm:pt>
    <dgm:pt modelId="{6BD4B744-0184-4D3D-8F9C-AF5511F77A36}">
      <dgm:prSet/>
      <dgm:spPr/>
      <dgm:t>
        <a:bodyPr/>
        <a:lstStyle/>
        <a:p>
          <a:r>
            <a:rPr lang="es-CL" dirty="0" smtClean="0"/>
            <a:t>Retorno</a:t>
          </a:r>
          <a:endParaRPr lang="es-ES" dirty="0"/>
        </a:p>
      </dgm:t>
    </dgm:pt>
    <dgm:pt modelId="{DAF8A3E0-F7CB-4F88-ADBF-B559E7263B34}" type="parTrans" cxnId="{E4ADD3DF-64B4-461A-B427-E6C5DD252FEA}">
      <dgm:prSet/>
      <dgm:spPr/>
      <dgm:t>
        <a:bodyPr/>
        <a:lstStyle/>
        <a:p>
          <a:endParaRPr lang="es-ES"/>
        </a:p>
      </dgm:t>
    </dgm:pt>
    <dgm:pt modelId="{25EC49BF-2164-4CFA-9321-7952838B1A12}" type="sibTrans" cxnId="{E4ADD3DF-64B4-461A-B427-E6C5DD252FEA}">
      <dgm:prSet/>
      <dgm:spPr/>
      <dgm:t>
        <a:bodyPr/>
        <a:lstStyle/>
        <a:p>
          <a:endParaRPr lang="es-ES"/>
        </a:p>
      </dgm:t>
    </dgm:pt>
    <dgm:pt modelId="{3D09002B-897C-4975-BEBD-2C62271AF6DD}" type="pres">
      <dgm:prSet presAssocID="{1EDB7517-EE07-4640-9539-D68C0F90829E}" presName="diagram" presStyleCnt="0">
        <dgm:presLayoutVars>
          <dgm:dir/>
          <dgm:resizeHandles val="exact"/>
        </dgm:presLayoutVars>
      </dgm:prSet>
      <dgm:spPr/>
    </dgm:pt>
    <dgm:pt modelId="{F278760B-AE06-4FF6-8388-3BB43F179520}" type="pres">
      <dgm:prSet presAssocID="{CFB12336-659A-4BFA-9964-B61D21356B60}" presName="node" presStyleLbl="node1" presStyleIdx="0" presStyleCnt="9">
        <dgm:presLayoutVars>
          <dgm:bulletEnabled val="1"/>
        </dgm:presLayoutVars>
      </dgm:prSet>
      <dgm:spPr/>
      <dgm:t>
        <a:bodyPr/>
        <a:lstStyle/>
        <a:p>
          <a:endParaRPr lang="es-ES"/>
        </a:p>
      </dgm:t>
    </dgm:pt>
    <dgm:pt modelId="{098B49DD-666A-4E65-BFA4-FDB47B82A0D7}" type="pres">
      <dgm:prSet presAssocID="{547A139D-51D9-474D-8FDC-ACF086EA2CCA}" presName="sibTrans" presStyleLbl="sibTrans2D1" presStyleIdx="0" presStyleCnt="8"/>
      <dgm:spPr/>
      <dgm:t>
        <a:bodyPr/>
        <a:lstStyle/>
        <a:p>
          <a:endParaRPr lang="es-ES"/>
        </a:p>
      </dgm:t>
    </dgm:pt>
    <dgm:pt modelId="{CF561B58-EAF9-4E40-BC54-CFD34E005AC2}" type="pres">
      <dgm:prSet presAssocID="{547A139D-51D9-474D-8FDC-ACF086EA2CCA}" presName="connectorText" presStyleLbl="sibTrans2D1" presStyleIdx="0" presStyleCnt="8"/>
      <dgm:spPr/>
      <dgm:t>
        <a:bodyPr/>
        <a:lstStyle/>
        <a:p>
          <a:endParaRPr lang="es-ES"/>
        </a:p>
      </dgm:t>
    </dgm:pt>
    <dgm:pt modelId="{63D7CCF1-B614-4C03-A412-2FB205BB988F}" type="pres">
      <dgm:prSet presAssocID="{E202311C-8340-4F2B-8DEE-7EDDCC8A68E0}" presName="node" presStyleLbl="node1" presStyleIdx="1" presStyleCnt="9">
        <dgm:presLayoutVars>
          <dgm:bulletEnabled val="1"/>
        </dgm:presLayoutVars>
      </dgm:prSet>
      <dgm:spPr/>
      <dgm:t>
        <a:bodyPr/>
        <a:lstStyle/>
        <a:p>
          <a:endParaRPr lang="es-ES"/>
        </a:p>
      </dgm:t>
    </dgm:pt>
    <dgm:pt modelId="{BB1860E9-C7EB-4366-A02E-E7900376E057}" type="pres">
      <dgm:prSet presAssocID="{5B5C0A28-1CE8-4F3C-8E34-5135E66D8C2D}" presName="sibTrans" presStyleLbl="sibTrans2D1" presStyleIdx="1" presStyleCnt="8"/>
      <dgm:spPr/>
      <dgm:t>
        <a:bodyPr/>
        <a:lstStyle/>
        <a:p>
          <a:endParaRPr lang="es-ES"/>
        </a:p>
      </dgm:t>
    </dgm:pt>
    <dgm:pt modelId="{99382A58-4CEA-43D3-82D2-976774C84E68}" type="pres">
      <dgm:prSet presAssocID="{5B5C0A28-1CE8-4F3C-8E34-5135E66D8C2D}" presName="connectorText" presStyleLbl="sibTrans2D1" presStyleIdx="1" presStyleCnt="8"/>
      <dgm:spPr/>
      <dgm:t>
        <a:bodyPr/>
        <a:lstStyle/>
        <a:p>
          <a:endParaRPr lang="es-ES"/>
        </a:p>
      </dgm:t>
    </dgm:pt>
    <dgm:pt modelId="{A0536FEF-AFB8-47F2-8D76-AD7609906565}" type="pres">
      <dgm:prSet presAssocID="{5EE94F59-2A14-407F-841F-645EEC024EEE}" presName="node" presStyleLbl="node1" presStyleIdx="2" presStyleCnt="9">
        <dgm:presLayoutVars>
          <dgm:bulletEnabled val="1"/>
        </dgm:presLayoutVars>
      </dgm:prSet>
      <dgm:spPr/>
      <dgm:t>
        <a:bodyPr/>
        <a:lstStyle/>
        <a:p>
          <a:endParaRPr lang="es-ES"/>
        </a:p>
      </dgm:t>
    </dgm:pt>
    <dgm:pt modelId="{A22EB370-9AB8-4AD3-A1BF-8B510D7CF25F}" type="pres">
      <dgm:prSet presAssocID="{9067B173-E193-422C-BDE3-0D151BC546C5}" presName="sibTrans" presStyleLbl="sibTrans2D1" presStyleIdx="2" presStyleCnt="8"/>
      <dgm:spPr/>
      <dgm:t>
        <a:bodyPr/>
        <a:lstStyle/>
        <a:p>
          <a:endParaRPr lang="es-ES"/>
        </a:p>
      </dgm:t>
    </dgm:pt>
    <dgm:pt modelId="{B2BAA037-E97F-4EB3-A72F-9E92D6E748C8}" type="pres">
      <dgm:prSet presAssocID="{9067B173-E193-422C-BDE3-0D151BC546C5}" presName="connectorText" presStyleLbl="sibTrans2D1" presStyleIdx="2" presStyleCnt="8"/>
      <dgm:spPr/>
      <dgm:t>
        <a:bodyPr/>
        <a:lstStyle/>
        <a:p>
          <a:endParaRPr lang="es-ES"/>
        </a:p>
      </dgm:t>
    </dgm:pt>
    <dgm:pt modelId="{C694A574-DD3A-477A-B556-F6E4CD624600}" type="pres">
      <dgm:prSet presAssocID="{3390E6D0-430A-4199-920A-0313B7470549}" presName="node" presStyleLbl="node1" presStyleIdx="3" presStyleCnt="9">
        <dgm:presLayoutVars>
          <dgm:bulletEnabled val="1"/>
        </dgm:presLayoutVars>
      </dgm:prSet>
      <dgm:spPr/>
      <dgm:t>
        <a:bodyPr/>
        <a:lstStyle/>
        <a:p>
          <a:endParaRPr lang="es-ES"/>
        </a:p>
      </dgm:t>
    </dgm:pt>
    <dgm:pt modelId="{1B31508B-4988-435C-909F-E15AD6350217}" type="pres">
      <dgm:prSet presAssocID="{330A81F8-289F-4BBB-BB86-D0D0E7910D8C}" presName="sibTrans" presStyleLbl="sibTrans2D1" presStyleIdx="3" presStyleCnt="8"/>
      <dgm:spPr/>
      <dgm:t>
        <a:bodyPr/>
        <a:lstStyle/>
        <a:p>
          <a:endParaRPr lang="es-ES"/>
        </a:p>
      </dgm:t>
    </dgm:pt>
    <dgm:pt modelId="{9764B8A9-2138-4C03-84FA-EA3A189CF249}" type="pres">
      <dgm:prSet presAssocID="{330A81F8-289F-4BBB-BB86-D0D0E7910D8C}" presName="connectorText" presStyleLbl="sibTrans2D1" presStyleIdx="3" presStyleCnt="8"/>
      <dgm:spPr/>
      <dgm:t>
        <a:bodyPr/>
        <a:lstStyle/>
        <a:p>
          <a:endParaRPr lang="es-ES"/>
        </a:p>
      </dgm:t>
    </dgm:pt>
    <dgm:pt modelId="{426A7129-5A76-485F-94B8-D704398B1B04}" type="pres">
      <dgm:prSet presAssocID="{503FD0A0-1475-4801-89F9-815A8D814761}" presName="node" presStyleLbl="node1" presStyleIdx="4" presStyleCnt="9" custLinFactNeighborX="4180" custLinFactNeighborY="-8682">
        <dgm:presLayoutVars>
          <dgm:bulletEnabled val="1"/>
        </dgm:presLayoutVars>
      </dgm:prSet>
      <dgm:spPr/>
      <dgm:t>
        <a:bodyPr/>
        <a:lstStyle/>
        <a:p>
          <a:endParaRPr lang="es-ES"/>
        </a:p>
      </dgm:t>
    </dgm:pt>
    <dgm:pt modelId="{C62CE62C-1115-483D-AAC2-CF7B83509137}" type="pres">
      <dgm:prSet presAssocID="{FF7DFEAA-2CA2-49F4-B0D5-14439A37D3F4}" presName="sibTrans" presStyleLbl="sibTrans2D1" presStyleIdx="4" presStyleCnt="8"/>
      <dgm:spPr/>
      <dgm:t>
        <a:bodyPr/>
        <a:lstStyle/>
        <a:p>
          <a:endParaRPr lang="es-ES"/>
        </a:p>
      </dgm:t>
    </dgm:pt>
    <dgm:pt modelId="{1342355A-99CD-45A9-A8DA-650ADFD19413}" type="pres">
      <dgm:prSet presAssocID="{FF7DFEAA-2CA2-49F4-B0D5-14439A37D3F4}" presName="connectorText" presStyleLbl="sibTrans2D1" presStyleIdx="4" presStyleCnt="8"/>
      <dgm:spPr/>
      <dgm:t>
        <a:bodyPr/>
        <a:lstStyle/>
        <a:p>
          <a:endParaRPr lang="es-ES"/>
        </a:p>
      </dgm:t>
    </dgm:pt>
    <dgm:pt modelId="{2828F8B5-92D6-44FA-92A8-DB161C972070}" type="pres">
      <dgm:prSet presAssocID="{20755A2F-1FD8-4537-8B0E-61180EA278E3}" presName="node" presStyleLbl="node1" presStyleIdx="5" presStyleCnt="9">
        <dgm:presLayoutVars>
          <dgm:bulletEnabled val="1"/>
        </dgm:presLayoutVars>
      </dgm:prSet>
      <dgm:spPr/>
      <dgm:t>
        <a:bodyPr/>
        <a:lstStyle/>
        <a:p>
          <a:endParaRPr lang="es-ES"/>
        </a:p>
      </dgm:t>
    </dgm:pt>
    <dgm:pt modelId="{CC14BAAF-18C6-4F2C-98F2-A8BD48F286F8}" type="pres">
      <dgm:prSet presAssocID="{64709A8E-8747-41D3-9010-DBBDDA33A316}" presName="sibTrans" presStyleLbl="sibTrans2D1" presStyleIdx="5" presStyleCnt="8"/>
      <dgm:spPr/>
      <dgm:t>
        <a:bodyPr/>
        <a:lstStyle/>
        <a:p>
          <a:endParaRPr lang="es-ES"/>
        </a:p>
      </dgm:t>
    </dgm:pt>
    <dgm:pt modelId="{B70DF30D-C065-487A-8B50-A1528A0C18E5}" type="pres">
      <dgm:prSet presAssocID="{64709A8E-8747-41D3-9010-DBBDDA33A316}" presName="connectorText" presStyleLbl="sibTrans2D1" presStyleIdx="5" presStyleCnt="8"/>
      <dgm:spPr/>
      <dgm:t>
        <a:bodyPr/>
        <a:lstStyle/>
        <a:p>
          <a:endParaRPr lang="es-ES"/>
        </a:p>
      </dgm:t>
    </dgm:pt>
    <dgm:pt modelId="{3C6968C1-6CB4-410D-89D1-FED272603F94}" type="pres">
      <dgm:prSet presAssocID="{39354DB2-7DEE-4CC4-AE98-09ECB555D2E7}" presName="node" presStyleLbl="node1" presStyleIdx="6" presStyleCnt="9">
        <dgm:presLayoutVars>
          <dgm:bulletEnabled val="1"/>
        </dgm:presLayoutVars>
      </dgm:prSet>
      <dgm:spPr/>
      <dgm:t>
        <a:bodyPr/>
        <a:lstStyle/>
        <a:p>
          <a:endParaRPr lang="es-ES"/>
        </a:p>
      </dgm:t>
    </dgm:pt>
    <dgm:pt modelId="{439CF728-0C61-4DB1-8C71-F4C2C6EDCC11}" type="pres">
      <dgm:prSet presAssocID="{E83729AA-303F-41B6-B442-DB44E07A51DE}" presName="sibTrans" presStyleLbl="sibTrans2D1" presStyleIdx="6" presStyleCnt="8"/>
      <dgm:spPr/>
      <dgm:t>
        <a:bodyPr/>
        <a:lstStyle/>
        <a:p>
          <a:endParaRPr lang="es-ES"/>
        </a:p>
      </dgm:t>
    </dgm:pt>
    <dgm:pt modelId="{88288622-881D-43A6-8607-194366991C7D}" type="pres">
      <dgm:prSet presAssocID="{E83729AA-303F-41B6-B442-DB44E07A51DE}" presName="connectorText" presStyleLbl="sibTrans2D1" presStyleIdx="6" presStyleCnt="8"/>
      <dgm:spPr/>
      <dgm:t>
        <a:bodyPr/>
        <a:lstStyle/>
        <a:p>
          <a:endParaRPr lang="es-ES"/>
        </a:p>
      </dgm:t>
    </dgm:pt>
    <dgm:pt modelId="{F5898FF8-49A0-4A93-8295-5AE685483D45}" type="pres">
      <dgm:prSet presAssocID="{6BA75201-BF8F-4E47-B443-4D3A63E8B492}" presName="node" presStyleLbl="node1" presStyleIdx="7" presStyleCnt="9">
        <dgm:presLayoutVars>
          <dgm:bulletEnabled val="1"/>
        </dgm:presLayoutVars>
      </dgm:prSet>
      <dgm:spPr/>
      <dgm:t>
        <a:bodyPr/>
        <a:lstStyle/>
        <a:p>
          <a:endParaRPr lang="es-ES"/>
        </a:p>
      </dgm:t>
    </dgm:pt>
    <dgm:pt modelId="{75794587-E985-4AEA-95FA-30F82293D2A0}" type="pres">
      <dgm:prSet presAssocID="{F3A17A30-42A5-4E67-B4EC-534A63BB81A7}" presName="sibTrans" presStyleLbl="sibTrans2D1" presStyleIdx="7" presStyleCnt="8"/>
      <dgm:spPr/>
      <dgm:t>
        <a:bodyPr/>
        <a:lstStyle/>
        <a:p>
          <a:endParaRPr lang="es-ES"/>
        </a:p>
      </dgm:t>
    </dgm:pt>
    <dgm:pt modelId="{18820E95-51FE-4A51-8A4C-E9BA68617510}" type="pres">
      <dgm:prSet presAssocID="{F3A17A30-42A5-4E67-B4EC-534A63BB81A7}" presName="connectorText" presStyleLbl="sibTrans2D1" presStyleIdx="7" presStyleCnt="8"/>
      <dgm:spPr/>
      <dgm:t>
        <a:bodyPr/>
        <a:lstStyle/>
        <a:p>
          <a:endParaRPr lang="es-ES"/>
        </a:p>
      </dgm:t>
    </dgm:pt>
    <dgm:pt modelId="{05BB1AAC-3647-4ED2-BA9C-499295B3B7ED}" type="pres">
      <dgm:prSet presAssocID="{6BD4B744-0184-4D3D-8F9C-AF5511F77A36}" presName="node" presStyleLbl="node1" presStyleIdx="8" presStyleCnt="9">
        <dgm:presLayoutVars>
          <dgm:bulletEnabled val="1"/>
        </dgm:presLayoutVars>
      </dgm:prSet>
      <dgm:spPr/>
      <dgm:t>
        <a:bodyPr/>
        <a:lstStyle/>
        <a:p>
          <a:endParaRPr lang="es-ES"/>
        </a:p>
      </dgm:t>
    </dgm:pt>
  </dgm:ptLst>
  <dgm:cxnLst>
    <dgm:cxn modelId="{3C4AD480-9174-48B5-A679-C5A09E058137}" type="presOf" srcId="{5B5C0A28-1CE8-4F3C-8E34-5135E66D8C2D}" destId="{BB1860E9-C7EB-4366-A02E-E7900376E057}" srcOrd="0" destOrd="0" presId="urn:microsoft.com/office/officeart/2005/8/layout/process5"/>
    <dgm:cxn modelId="{E4E96819-6BA4-4B9E-845D-8D41FE1B2973}" type="presOf" srcId="{3390E6D0-430A-4199-920A-0313B7470549}" destId="{C694A574-DD3A-477A-B556-F6E4CD624600}" srcOrd="0" destOrd="0" presId="urn:microsoft.com/office/officeart/2005/8/layout/process5"/>
    <dgm:cxn modelId="{EB91A3DA-54D0-4E9F-AA57-C60390D25145}" type="presOf" srcId="{547A139D-51D9-474D-8FDC-ACF086EA2CCA}" destId="{CF561B58-EAF9-4E40-BC54-CFD34E005AC2}" srcOrd="1" destOrd="0" presId="urn:microsoft.com/office/officeart/2005/8/layout/process5"/>
    <dgm:cxn modelId="{F2D68597-98D4-445B-9256-84DF632360AD}" type="presOf" srcId="{6BD4B744-0184-4D3D-8F9C-AF5511F77A36}" destId="{05BB1AAC-3647-4ED2-BA9C-499295B3B7ED}" srcOrd="0" destOrd="0" presId="urn:microsoft.com/office/officeart/2005/8/layout/process5"/>
    <dgm:cxn modelId="{540E1EE2-944F-42EC-8450-01DFCD501E92}" type="presOf" srcId="{F3A17A30-42A5-4E67-B4EC-534A63BB81A7}" destId="{18820E95-51FE-4A51-8A4C-E9BA68617510}" srcOrd="1" destOrd="0" presId="urn:microsoft.com/office/officeart/2005/8/layout/process5"/>
    <dgm:cxn modelId="{32429D6A-1668-4B5D-A3F5-273191CA63F1}" type="presOf" srcId="{503FD0A0-1475-4801-89F9-815A8D814761}" destId="{426A7129-5A76-485F-94B8-D704398B1B04}" srcOrd="0" destOrd="0" presId="urn:microsoft.com/office/officeart/2005/8/layout/process5"/>
    <dgm:cxn modelId="{50C75234-FA42-4B77-9C62-C7DDA850403A}" type="presOf" srcId="{F3A17A30-42A5-4E67-B4EC-534A63BB81A7}" destId="{75794587-E985-4AEA-95FA-30F82293D2A0}" srcOrd="0" destOrd="0" presId="urn:microsoft.com/office/officeart/2005/8/layout/process5"/>
    <dgm:cxn modelId="{DE4F76F8-AE50-4185-A0D7-97F8D17F9B43}" type="presOf" srcId="{64709A8E-8747-41D3-9010-DBBDDA33A316}" destId="{CC14BAAF-18C6-4F2C-98F2-A8BD48F286F8}" srcOrd="0" destOrd="0" presId="urn:microsoft.com/office/officeart/2005/8/layout/process5"/>
    <dgm:cxn modelId="{56FB6453-ADEE-4FD8-B04A-3B2D4250C158}" srcId="{1EDB7517-EE07-4640-9539-D68C0F90829E}" destId="{E202311C-8340-4F2B-8DEE-7EDDCC8A68E0}" srcOrd="1" destOrd="0" parTransId="{23D048DE-3929-4FD5-9C6A-D2C92DD19158}" sibTransId="{5B5C0A28-1CE8-4F3C-8E34-5135E66D8C2D}"/>
    <dgm:cxn modelId="{5156AC52-A61F-4EAF-87CF-3D18B4D5709E}" type="presOf" srcId="{9067B173-E193-422C-BDE3-0D151BC546C5}" destId="{B2BAA037-E97F-4EB3-A72F-9E92D6E748C8}" srcOrd="1" destOrd="0" presId="urn:microsoft.com/office/officeart/2005/8/layout/process5"/>
    <dgm:cxn modelId="{7D2EF608-8BFD-4DEC-BFA5-D17CCBF9F522}" type="presOf" srcId="{5EE94F59-2A14-407F-841F-645EEC024EEE}" destId="{A0536FEF-AFB8-47F2-8D76-AD7609906565}" srcOrd="0" destOrd="0" presId="urn:microsoft.com/office/officeart/2005/8/layout/process5"/>
    <dgm:cxn modelId="{B91BDC5B-B8FF-46BD-BEDF-ECE00A0B89D4}" srcId="{1EDB7517-EE07-4640-9539-D68C0F90829E}" destId="{20755A2F-1FD8-4537-8B0E-61180EA278E3}" srcOrd="5" destOrd="0" parTransId="{2D486993-CCBE-4AB6-BA22-5CCD47A50B3C}" sibTransId="{64709A8E-8747-41D3-9010-DBBDDA33A316}"/>
    <dgm:cxn modelId="{B4F28AB0-DD20-470B-9397-1DD6A026FF0B}" type="presOf" srcId="{FF7DFEAA-2CA2-49F4-B0D5-14439A37D3F4}" destId="{C62CE62C-1115-483D-AAC2-CF7B83509137}" srcOrd="0" destOrd="0" presId="urn:microsoft.com/office/officeart/2005/8/layout/process5"/>
    <dgm:cxn modelId="{C978115A-E32F-434C-B1DC-0A8D8D43364E}" type="presOf" srcId="{FF7DFEAA-2CA2-49F4-B0D5-14439A37D3F4}" destId="{1342355A-99CD-45A9-A8DA-650ADFD19413}" srcOrd="1" destOrd="0" presId="urn:microsoft.com/office/officeart/2005/8/layout/process5"/>
    <dgm:cxn modelId="{B1EC66D4-2488-4CC5-A910-557597961C77}" srcId="{1EDB7517-EE07-4640-9539-D68C0F90829E}" destId="{CFB12336-659A-4BFA-9964-B61D21356B60}" srcOrd="0" destOrd="0" parTransId="{B8C4C753-58BC-457E-B258-C4DB15D00A03}" sibTransId="{547A139D-51D9-474D-8FDC-ACF086EA2CCA}"/>
    <dgm:cxn modelId="{BC240EEB-B594-4FE9-B50E-7CADD404D58A}" type="presOf" srcId="{CFB12336-659A-4BFA-9964-B61D21356B60}" destId="{F278760B-AE06-4FF6-8388-3BB43F179520}" srcOrd="0" destOrd="0" presId="urn:microsoft.com/office/officeart/2005/8/layout/process5"/>
    <dgm:cxn modelId="{975BBA13-B3D6-406F-ACC9-EF303711C2CA}" type="presOf" srcId="{1EDB7517-EE07-4640-9539-D68C0F90829E}" destId="{3D09002B-897C-4975-BEBD-2C62271AF6DD}" srcOrd="0" destOrd="0" presId="urn:microsoft.com/office/officeart/2005/8/layout/process5"/>
    <dgm:cxn modelId="{13EEC475-3E23-4281-A5D4-B4B1AF1BD459}" srcId="{1EDB7517-EE07-4640-9539-D68C0F90829E}" destId="{6BA75201-BF8F-4E47-B443-4D3A63E8B492}" srcOrd="7" destOrd="0" parTransId="{FFD6E6DC-4FD5-48C0-94A6-B65733904BED}" sibTransId="{F3A17A30-42A5-4E67-B4EC-534A63BB81A7}"/>
    <dgm:cxn modelId="{94A16DAF-C654-4B19-AA79-8E08E9C122C7}" type="presOf" srcId="{9067B173-E193-422C-BDE3-0D151BC546C5}" destId="{A22EB370-9AB8-4AD3-A1BF-8B510D7CF25F}" srcOrd="0" destOrd="0" presId="urn:microsoft.com/office/officeart/2005/8/layout/process5"/>
    <dgm:cxn modelId="{345B4B9E-FFC5-43BC-9C91-C72206C09877}" type="presOf" srcId="{5B5C0A28-1CE8-4F3C-8E34-5135E66D8C2D}" destId="{99382A58-4CEA-43D3-82D2-976774C84E68}" srcOrd="1" destOrd="0" presId="urn:microsoft.com/office/officeart/2005/8/layout/process5"/>
    <dgm:cxn modelId="{14F976D4-719D-47F2-BA04-0A9A812A1C27}" srcId="{1EDB7517-EE07-4640-9539-D68C0F90829E}" destId="{39354DB2-7DEE-4CC4-AE98-09ECB555D2E7}" srcOrd="6" destOrd="0" parTransId="{CB3CE0EA-98C1-4D69-A4AD-D243FC121E14}" sibTransId="{E83729AA-303F-41B6-B442-DB44E07A51DE}"/>
    <dgm:cxn modelId="{07153041-A955-44DE-A147-577B2859DABB}" type="presOf" srcId="{6BA75201-BF8F-4E47-B443-4D3A63E8B492}" destId="{F5898FF8-49A0-4A93-8295-5AE685483D45}" srcOrd="0" destOrd="0" presId="urn:microsoft.com/office/officeart/2005/8/layout/process5"/>
    <dgm:cxn modelId="{7BCEBF61-8CA0-4DB4-B6FA-721396F473ED}" srcId="{1EDB7517-EE07-4640-9539-D68C0F90829E}" destId="{3390E6D0-430A-4199-920A-0313B7470549}" srcOrd="3" destOrd="0" parTransId="{C0B76961-76ED-49DF-B30D-DC5602132D80}" sibTransId="{330A81F8-289F-4BBB-BB86-D0D0E7910D8C}"/>
    <dgm:cxn modelId="{42F3AF48-6175-40C1-A0C8-E15252A07370}" type="presOf" srcId="{39354DB2-7DEE-4CC4-AE98-09ECB555D2E7}" destId="{3C6968C1-6CB4-410D-89D1-FED272603F94}" srcOrd="0" destOrd="0" presId="urn:microsoft.com/office/officeart/2005/8/layout/process5"/>
    <dgm:cxn modelId="{AFDA8320-DC60-4BB9-AF08-0146C6FB110A}" srcId="{1EDB7517-EE07-4640-9539-D68C0F90829E}" destId="{5EE94F59-2A14-407F-841F-645EEC024EEE}" srcOrd="2" destOrd="0" parTransId="{26FC3442-76B0-4A07-8A26-82EB545B2B10}" sibTransId="{9067B173-E193-422C-BDE3-0D151BC546C5}"/>
    <dgm:cxn modelId="{1BE4BCCE-0BA6-43A2-B177-E57514CE4E54}" srcId="{1EDB7517-EE07-4640-9539-D68C0F90829E}" destId="{503FD0A0-1475-4801-89F9-815A8D814761}" srcOrd="4" destOrd="0" parTransId="{06BF6774-65FF-4FBB-B25B-71FE4A5A4E81}" sibTransId="{FF7DFEAA-2CA2-49F4-B0D5-14439A37D3F4}"/>
    <dgm:cxn modelId="{2BB0FD77-B1D3-46A6-9EA1-0AE6F0F129D3}" type="presOf" srcId="{330A81F8-289F-4BBB-BB86-D0D0E7910D8C}" destId="{1B31508B-4988-435C-909F-E15AD6350217}" srcOrd="0" destOrd="0" presId="urn:microsoft.com/office/officeart/2005/8/layout/process5"/>
    <dgm:cxn modelId="{4268F2D4-7CD9-486B-A78C-58263F5DAC0D}" type="presOf" srcId="{20755A2F-1FD8-4537-8B0E-61180EA278E3}" destId="{2828F8B5-92D6-44FA-92A8-DB161C972070}" srcOrd="0" destOrd="0" presId="urn:microsoft.com/office/officeart/2005/8/layout/process5"/>
    <dgm:cxn modelId="{E4ADD3DF-64B4-461A-B427-E6C5DD252FEA}" srcId="{1EDB7517-EE07-4640-9539-D68C0F90829E}" destId="{6BD4B744-0184-4D3D-8F9C-AF5511F77A36}" srcOrd="8" destOrd="0" parTransId="{DAF8A3E0-F7CB-4F88-ADBF-B559E7263B34}" sibTransId="{25EC49BF-2164-4CFA-9321-7952838B1A12}"/>
    <dgm:cxn modelId="{B2F81D45-F988-4A5F-9BCD-8F97D3DDFCE6}" type="presOf" srcId="{E83729AA-303F-41B6-B442-DB44E07A51DE}" destId="{439CF728-0C61-4DB1-8C71-F4C2C6EDCC11}" srcOrd="0" destOrd="0" presId="urn:microsoft.com/office/officeart/2005/8/layout/process5"/>
    <dgm:cxn modelId="{C6F5EB7D-3678-44C4-809D-ECB25E44E175}" type="presOf" srcId="{E83729AA-303F-41B6-B442-DB44E07A51DE}" destId="{88288622-881D-43A6-8607-194366991C7D}" srcOrd="1" destOrd="0" presId="urn:microsoft.com/office/officeart/2005/8/layout/process5"/>
    <dgm:cxn modelId="{106B0A96-E1B2-431D-8355-2260DC07443C}" type="presOf" srcId="{547A139D-51D9-474D-8FDC-ACF086EA2CCA}" destId="{098B49DD-666A-4E65-BFA4-FDB47B82A0D7}" srcOrd="0" destOrd="0" presId="urn:microsoft.com/office/officeart/2005/8/layout/process5"/>
    <dgm:cxn modelId="{C0EFBA55-5F70-44D8-AA50-2727417BE91B}" type="presOf" srcId="{64709A8E-8747-41D3-9010-DBBDDA33A316}" destId="{B70DF30D-C065-487A-8B50-A1528A0C18E5}" srcOrd="1" destOrd="0" presId="urn:microsoft.com/office/officeart/2005/8/layout/process5"/>
    <dgm:cxn modelId="{BB8D42AD-0465-4208-9B81-F10ADA39E5B2}" type="presOf" srcId="{E202311C-8340-4F2B-8DEE-7EDDCC8A68E0}" destId="{63D7CCF1-B614-4C03-A412-2FB205BB988F}" srcOrd="0" destOrd="0" presId="urn:microsoft.com/office/officeart/2005/8/layout/process5"/>
    <dgm:cxn modelId="{E86E805B-4505-4A1F-AFEE-C50A45664D6E}" type="presOf" srcId="{330A81F8-289F-4BBB-BB86-D0D0E7910D8C}" destId="{9764B8A9-2138-4C03-84FA-EA3A189CF249}" srcOrd="1" destOrd="0" presId="urn:microsoft.com/office/officeart/2005/8/layout/process5"/>
    <dgm:cxn modelId="{35D23C0A-69E4-4E09-8D94-713F2593B74B}" type="presParOf" srcId="{3D09002B-897C-4975-BEBD-2C62271AF6DD}" destId="{F278760B-AE06-4FF6-8388-3BB43F179520}" srcOrd="0" destOrd="0" presId="urn:microsoft.com/office/officeart/2005/8/layout/process5"/>
    <dgm:cxn modelId="{FCE12A2E-D512-4516-8BEA-74EDBC2905D1}" type="presParOf" srcId="{3D09002B-897C-4975-BEBD-2C62271AF6DD}" destId="{098B49DD-666A-4E65-BFA4-FDB47B82A0D7}" srcOrd="1" destOrd="0" presId="urn:microsoft.com/office/officeart/2005/8/layout/process5"/>
    <dgm:cxn modelId="{7A4C4BE5-4510-42B0-B88A-C814F0F2BCBD}" type="presParOf" srcId="{098B49DD-666A-4E65-BFA4-FDB47B82A0D7}" destId="{CF561B58-EAF9-4E40-BC54-CFD34E005AC2}" srcOrd="0" destOrd="0" presId="urn:microsoft.com/office/officeart/2005/8/layout/process5"/>
    <dgm:cxn modelId="{FA90130A-0F43-4302-8063-B8CFE8E4522B}" type="presParOf" srcId="{3D09002B-897C-4975-BEBD-2C62271AF6DD}" destId="{63D7CCF1-B614-4C03-A412-2FB205BB988F}" srcOrd="2" destOrd="0" presId="urn:microsoft.com/office/officeart/2005/8/layout/process5"/>
    <dgm:cxn modelId="{26BDA9CE-E9D2-470B-8B35-A3D96005384D}" type="presParOf" srcId="{3D09002B-897C-4975-BEBD-2C62271AF6DD}" destId="{BB1860E9-C7EB-4366-A02E-E7900376E057}" srcOrd="3" destOrd="0" presId="urn:microsoft.com/office/officeart/2005/8/layout/process5"/>
    <dgm:cxn modelId="{EE73418D-277B-47E6-A466-F3386AF411D4}" type="presParOf" srcId="{BB1860E9-C7EB-4366-A02E-E7900376E057}" destId="{99382A58-4CEA-43D3-82D2-976774C84E68}" srcOrd="0" destOrd="0" presId="urn:microsoft.com/office/officeart/2005/8/layout/process5"/>
    <dgm:cxn modelId="{8E95145E-57C2-4C90-A6E9-CD1C812F3461}" type="presParOf" srcId="{3D09002B-897C-4975-BEBD-2C62271AF6DD}" destId="{A0536FEF-AFB8-47F2-8D76-AD7609906565}" srcOrd="4" destOrd="0" presId="urn:microsoft.com/office/officeart/2005/8/layout/process5"/>
    <dgm:cxn modelId="{00C5B6C5-094C-4CFA-8A78-609410C2F4E0}" type="presParOf" srcId="{3D09002B-897C-4975-BEBD-2C62271AF6DD}" destId="{A22EB370-9AB8-4AD3-A1BF-8B510D7CF25F}" srcOrd="5" destOrd="0" presId="urn:microsoft.com/office/officeart/2005/8/layout/process5"/>
    <dgm:cxn modelId="{54D5AD1A-6E1B-4263-A029-9163EEF303AF}" type="presParOf" srcId="{A22EB370-9AB8-4AD3-A1BF-8B510D7CF25F}" destId="{B2BAA037-E97F-4EB3-A72F-9E92D6E748C8}" srcOrd="0" destOrd="0" presId="urn:microsoft.com/office/officeart/2005/8/layout/process5"/>
    <dgm:cxn modelId="{33442C09-97B3-4BD6-9233-B28B5EF6C474}" type="presParOf" srcId="{3D09002B-897C-4975-BEBD-2C62271AF6DD}" destId="{C694A574-DD3A-477A-B556-F6E4CD624600}" srcOrd="6" destOrd="0" presId="urn:microsoft.com/office/officeart/2005/8/layout/process5"/>
    <dgm:cxn modelId="{0CAF4ED6-07F5-4239-A58C-824AC7ED6B75}" type="presParOf" srcId="{3D09002B-897C-4975-BEBD-2C62271AF6DD}" destId="{1B31508B-4988-435C-909F-E15AD6350217}" srcOrd="7" destOrd="0" presId="urn:microsoft.com/office/officeart/2005/8/layout/process5"/>
    <dgm:cxn modelId="{92D947FB-421F-4D41-865D-EE8112597DD1}" type="presParOf" srcId="{1B31508B-4988-435C-909F-E15AD6350217}" destId="{9764B8A9-2138-4C03-84FA-EA3A189CF249}" srcOrd="0" destOrd="0" presId="urn:microsoft.com/office/officeart/2005/8/layout/process5"/>
    <dgm:cxn modelId="{8DB07213-0F82-4821-A18D-9D99BEE6A8DE}" type="presParOf" srcId="{3D09002B-897C-4975-BEBD-2C62271AF6DD}" destId="{426A7129-5A76-485F-94B8-D704398B1B04}" srcOrd="8" destOrd="0" presId="urn:microsoft.com/office/officeart/2005/8/layout/process5"/>
    <dgm:cxn modelId="{B9370345-3FAB-437E-8DAB-9F827A871BCA}" type="presParOf" srcId="{3D09002B-897C-4975-BEBD-2C62271AF6DD}" destId="{C62CE62C-1115-483D-AAC2-CF7B83509137}" srcOrd="9" destOrd="0" presId="urn:microsoft.com/office/officeart/2005/8/layout/process5"/>
    <dgm:cxn modelId="{C92E6C34-F28C-4F0C-B5B6-8ED138E15117}" type="presParOf" srcId="{C62CE62C-1115-483D-AAC2-CF7B83509137}" destId="{1342355A-99CD-45A9-A8DA-650ADFD19413}" srcOrd="0" destOrd="0" presId="urn:microsoft.com/office/officeart/2005/8/layout/process5"/>
    <dgm:cxn modelId="{221E1EF6-740E-4B65-ACAF-D10E29D9740C}" type="presParOf" srcId="{3D09002B-897C-4975-BEBD-2C62271AF6DD}" destId="{2828F8B5-92D6-44FA-92A8-DB161C972070}" srcOrd="10" destOrd="0" presId="urn:microsoft.com/office/officeart/2005/8/layout/process5"/>
    <dgm:cxn modelId="{F6634F79-76D6-41E0-9F10-16BD415FC2D5}" type="presParOf" srcId="{3D09002B-897C-4975-BEBD-2C62271AF6DD}" destId="{CC14BAAF-18C6-4F2C-98F2-A8BD48F286F8}" srcOrd="11" destOrd="0" presId="urn:microsoft.com/office/officeart/2005/8/layout/process5"/>
    <dgm:cxn modelId="{715FFE4E-8B40-4804-8F51-92292D65D7AE}" type="presParOf" srcId="{CC14BAAF-18C6-4F2C-98F2-A8BD48F286F8}" destId="{B70DF30D-C065-487A-8B50-A1528A0C18E5}" srcOrd="0" destOrd="0" presId="urn:microsoft.com/office/officeart/2005/8/layout/process5"/>
    <dgm:cxn modelId="{09182AAC-64EE-4537-A6F8-A8D0C097ECB0}" type="presParOf" srcId="{3D09002B-897C-4975-BEBD-2C62271AF6DD}" destId="{3C6968C1-6CB4-410D-89D1-FED272603F94}" srcOrd="12" destOrd="0" presId="urn:microsoft.com/office/officeart/2005/8/layout/process5"/>
    <dgm:cxn modelId="{C260FEAB-E5C6-4830-B431-217D3D2EBE2E}" type="presParOf" srcId="{3D09002B-897C-4975-BEBD-2C62271AF6DD}" destId="{439CF728-0C61-4DB1-8C71-F4C2C6EDCC11}" srcOrd="13" destOrd="0" presId="urn:microsoft.com/office/officeart/2005/8/layout/process5"/>
    <dgm:cxn modelId="{DCF6AA77-DFDE-409E-91BA-634795E88185}" type="presParOf" srcId="{439CF728-0C61-4DB1-8C71-F4C2C6EDCC11}" destId="{88288622-881D-43A6-8607-194366991C7D}" srcOrd="0" destOrd="0" presId="urn:microsoft.com/office/officeart/2005/8/layout/process5"/>
    <dgm:cxn modelId="{C2530B69-8FD0-4862-A3CB-E4A90EC83464}" type="presParOf" srcId="{3D09002B-897C-4975-BEBD-2C62271AF6DD}" destId="{F5898FF8-49A0-4A93-8295-5AE685483D45}" srcOrd="14" destOrd="0" presId="urn:microsoft.com/office/officeart/2005/8/layout/process5"/>
    <dgm:cxn modelId="{4A051849-59B1-4B84-A181-72D5D96B3C4C}" type="presParOf" srcId="{3D09002B-897C-4975-BEBD-2C62271AF6DD}" destId="{75794587-E985-4AEA-95FA-30F82293D2A0}" srcOrd="15" destOrd="0" presId="urn:microsoft.com/office/officeart/2005/8/layout/process5"/>
    <dgm:cxn modelId="{3226C59A-7447-4401-860E-AA14CD0107AA}" type="presParOf" srcId="{75794587-E985-4AEA-95FA-30F82293D2A0}" destId="{18820E95-51FE-4A51-8A4C-E9BA68617510}" srcOrd="0" destOrd="0" presId="urn:microsoft.com/office/officeart/2005/8/layout/process5"/>
    <dgm:cxn modelId="{3439F147-A73D-4728-923D-7A4039CED6F0}" type="presParOf" srcId="{3D09002B-897C-4975-BEBD-2C62271AF6DD}" destId="{05BB1AAC-3647-4ED2-BA9C-499295B3B7ED}"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27B-ADD7-4CFE-ACE7-D7173A5A9D41}">
      <dsp:nvSpPr>
        <dsp:cNvPr id="0" name=""/>
        <dsp:cNvSpPr/>
      </dsp:nvSpPr>
      <dsp:spPr>
        <a:xfrm>
          <a:off x="1016000" y="0"/>
          <a:ext cx="4064000" cy="4064000"/>
        </a:xfrm>
        <a:prstGeom prst="diamond">
          <a:avLst/>
        </a:prstGeom>
        <a:solidFill>
          <a:schemeClr val="accent1">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3D4380-F735-4F4B-A48E-5C3ED8ED01CE}">
      <dsp:nvSpPr>
        <dsp:cNvPr id="0" name=""/>
        <dsp:cNvSpPr/>
      </dsp:nvSpPr>
      <dsp:spPr>
        <a:xfrm>
          <a:off x="1402080" y="386080"/>
          <a:ext cx="1584960" cy="1584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1" kern="1200" dirty="0" smtClean="0"/>
            <a:t>Procesos</a:t>
          </a:r>
          <a:endParaRPr lang="es-ES" sz="1600" b="1" kern="1200" dirty="0"/>
        </a:p>
      </dsp:txBody>
      <dsp:txXfrm>
        <a:off x="1479451" y="463451"/>
        <a:ext cx="1430218" cy="1430218"/>
      </dsp:txXfrm>
    </dsp:sp>
    <dsp:sp modelId="{093DCCCF-5A06-4CB2-99C1-F34AFC274556}">
      <dsp:nvSpPr>
        <dsp:cNvPr id="0" name=""/>
        <dsp:cNvSpPr/>
      </dsp:nvSpPr>
      <dsp:spPr>
        <a:xfrm>
          <a:off x="3108960" y="386080"/>
          <a:ext cx="1584960" cy="1584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1" kern="1200" dirty="0" smtClean="0"/>
            <a:t>Rendimiento</a:t>
          </a:r>
          <a:endParaRPr lang="es-ES" sz="1600" b="1" kern="1200" dirty="0"/>
        </a:p>
      </dsp:txBody>
      <dsp:txXfrm>
        <a:off x="3186331" y="463451"/>
        <a:ext cx="1430218" cy="1430218"/>
      </dsp:txXfrm>
    </dsp:sp>
    <dsp:sp modelId="{5AD2B7D1-94B0-47B8-9542-FEDA5DE753D7}">
      <dsp:nvSpPr>
        <dsp:cNvPr id="0" name=""/>
        <dsp:cNvSpPr/>
      </dsp:nvSpPr>
      <dsp:spPr>
        <a:xfrm>
          <a:off x="1402080" y="2092960"/>
          <a:ext cx="1584960" cy="1584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1" kern="1200" dirty="0" smtClean="0"/>
            <a:t>Personal</a:t>
          </a:r>
          <a:endParaRPr lang="es-ES" sz="1600" b="1" kern="1200" dirty="0"/>
        </a:p>
      </dsp:txBody>
      <dsp:txXfrm>
        <a:off x="1479451" y="2170331"/>
        <a:ext cx="1430218" cy="1430218"/>
      </dsp:txXfrm>
    </dsp:sp>
    <dsp:sp modelId="{6B0A5095-36D2-44BC-8ACB-CA3604165996}">
      <dsp:nvSpPr>
        <dsp:cNvPr id="0" name=""/>
        <dsp:cNvSpPr/>
      </dsp:nvSpPr>
      <dsp:spPr>
        <a:xfrm>
          <a:off x="3108960" y="2092960"/>
          <a:ext cx="1584960" cy="1584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1" kern="1200" dirty="0" smtClean="0"/>
            <a:t>Buenas Prácticas</a:t>
          </a:r>
          <a:endParaRPr lang="es-ES" sz="1600" b="1" kern="1200" dirty="0"/>
        </a:p>
      </dsp:txBody>
      <dsp:txXfrm>
        <a:off x="3186331" y="2170331"/>
        <a:ext cx="1430218" cy="1430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8760B-AE06-4FF6-8388-3BB43F179520}">
      <dsp:nvSpPr>
        <dsp:cNvPr id="0" name=""/>
        <dsp:cNvSpPr/>
      </dsp:nvSpPr>
      <dsp:spPr>
        <a:xfrm>
          <a:off x="268337" y="325"/>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L" sz="2400" kern="1200" dirty="0" smtClean="0"/>
            <a:t>Roles</a:t>
          </a:r>
        </a:p>
      </dsp:txBody>
      <dsp:txXfrm>
        <a:off x="294047" y="26035"/>
        <a:ext cx="1411560" cy="826368"/>
      </dsp:txXfrm>
    </dsp:sp>
    <dsp:sp modelId="{098B49DD-666A-4E65-BFA4-FDB47B82A0D7}">
      <dsp:nvSpPr>
        <dsp:cNvPr id="0" name=""/>
        <dsp:cNvSpPr/>
      </dsp:nvSpPr>
      <dsp:spPr>
        <a:xfrm>
          <a:off x="1860059" y="257809"/>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1860059" y="330373"/>
        <a:ext cx="217106" cy="217691"/>
      </dsp:txXfrm>
    </dsp:sp>
    <dsp:sp modelId="{63D7CCF1-B614-4C03-A412-2FB205BB988F}">
      <dsp:nvSpPr>
        <dsp:cNvPr id="0" name=""/>
        <dsp:cNvSpPr/>
      </dsp:nvSpPr>
      <dsp:spPr>
        <a:xfrm>
          <a:off x="2316509" y="325"/>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L" sz="2400" kern="1200" dirty="0" err="1" smtClean="0"/>
            <a:t>GetState</a:t>
          </a:r>
          <a:endParaRPr lang="es-ES" sz="2400" kern="1200" dirty="0"/>
        </a:p>
      </dsp:txBody>
      <dsp:txXfrm>
        <a:off x="2342219" y="26035"/>
        <a:ext cx="1411560" cy="826368"/>
      </dsp:txXfrm>
    </dsp:sp>
    <dsp:sp modelId="{BB1860E9-C7EB-4366-A02E-E7900376E057}">
      <dsp:nvSpPr>
        <dsp:cNvPr id="0" name=""/>
        <dsp:cNvSpPr/>
      </dsp:nvSpPr>
      <dsp:spPr>
        <a:xfrm>
          <a:off x="3908232" y="257809"/>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3908232" y="330373"/>
        <a:ext cx="217106" cy="217691"/>
      </dsp:txXfrm>
    </dsp:sp>
    <dsp:sp modelId="{A0536FEF-AFB8-47F2-8D76-AD7609906565}">
      <dsp:nvSpPr>
        <dsp:cNvPr id="0" name=""/>
        <dsp:cNvSpPr/>
      </dsp:nvSpPr>
      <dsp:spPr>
        <a:xfrm>
          <a:off x="4364682" y="325"/>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smtClean="0"/>
            <a:t>Existencia</a:t>
          </a:r>
          <a:endParaRPr lang="es-ES" sz="2100" kern="1200" dirty="0"/>
        </a:p>
      </dsp:txBody>
      <dsp:txXfrm>
        <a:off x="4390392" y="26035"/>
        <a:ext cx="1411560" cy="826368"/>
      </dsp:txXfrm>
    </dsp:sp>
    <dsp:sp modelId="{A22EB370-9AB8-4AD3-A1BF-8B510D7CF25F}">
      <dsp:nvSpPr>
        <dsp:cNvPr id="0" name=""/>
        <dsp:cNvSpPr/>
      </dsp:nvSpPr>
      <dsp:spPr>
        <a:xfrm rot="5400000">
          <a:off x="4941096" y="980522"/>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rot="-5400000">
        <a:off x="4987327" y="1006856"/>
        <a:ext cx="217691" cy="217106"/>
      </dsp:txXfrm>
    </dsp:sp>
    <dsp:sp modelId="{C694A574-DD3A-477A-B556-F6E4CD624600}">
      <dsp:nvSpPr>
        <dsp:cNvPr id="0" name=""/>
        <dsp:cNvSpPr/>
      </dsp:nvSpPr>
      <dsp:spPr>
        <a:xfrm>
          <a:off x="4364682" y="1463305"/>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smtClean="0"/>
            <a:t>Identidad</a:t>
          </a:r>
          <a:endParaRPr lang="es-ES" sz="2100" kern="1200" dirty="0"/>
        </a:p>
      </dsp:txBody>
      <dsp:txXfrm>
        <a:off x="4390392" y="1489015"/>
        <a:ext cx="1411560" cy="826368"/>
      </dsp:txXfrm>
    </dsp:sp>
    <dsp:sp modelId="{1B31508B-4988-435C-909F-E15AD6350217}">
      <dsp:nvSpPr>
        <dsp:cNvPr id="0" name=""/>
        <dsp:cNvSpPr/>
      </dsp:nvSpPr>
      <dsp:spPr>
        <a:xfrm rot="10931786">
          <a:off x="3971550" y="1682987"/>
          <a:ext cx="277945"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rot="10800000">
        <a:off x="4054902" y="1757149"/>
        <a:ext cx="194562" cy="217691"/>
      </dsp:txXfrm>
    </dsp:sp>
    <dsp:sp modelId="{426A7129-5A76-485F-94B8-D704398B1B04}">
      <dsp:nvSpPr>
        <dsp:cNvPr id="0" name=""/>
        <dsp:cNvSpPr/>
      </dsp:nvSpPr>
      <dsp:spPr>
        <a:xfrm>
          <a:off x="2377662" y="1387096"/>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L" sz="2400" kern="1200" dirty="0" smtClean="0"/>
            <a:t>Estado</a:t>
          </a:r>
          <a:endParaRPr lang="es-ES" sz="2400" kern="1200" dirty="0"/>
        </a:p>
      </dsp:txBody>
      <dsp:txXfrm>
        <a:off x="2403372" y="1412806"/>
        <a:ext cx="1411560" cy="826368"/>
      </dsp:txXfrm>
    </dsp:sp>
    <dsp:sp modelId="{C62CE62C-1115-483D-AAC2-CF7B83509137}">
      <dsp:nvSpPr>
        <dsp:cNvPr id="0" name=""/>
        <dsp:cNvSpPr/>
      </dsp:nvSpPr>
      <dsp:spPr>
        <a:xfrm rot="10675849">
          <a:off x="1892792" y="1682335"/>
          <a:ext cx="342786"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rot="10800000">
        <a:off x="1995594" y="1753042"/>
        <a:ext cx="239950" cy="217691"/>
      </dsp:txXfrm>
    </dsp:sp>
    <dsp:sp modelId="{2828F8B5-92D6-44FA-92A8-DB161C972070}">
      <dsp:nvSpPr>
        <dsp:cNvPr id="0" name=""/>
        <dsp:cNvSpPr/>
      </dsp:nvSpPr>
      <dsp:spPr>
        <a:xfrm>
          <a:off x="268337" y="1463305"/>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smtClean="0"/>
            <a:t>Modificar</a:t>
          </a:r>
          <a:endParaRPr lang="es-ES" sz="2100" kern="1200" dirty="0"/>
        </a:p>
      </dsp:txBody>
      <dsp:txXfrm>
        <a:off x="294047" y="1489015"/>
        <a:ext cx="1411560" cy="826368"/>
      </dsp:txXfrm>
    </dsp:sp>
    <dsp:sp modelId="{CC14BAAF-18C6-4F2C-98F2-A8BD48F286F8}">
      <dsp:nvSpPr>
        <dsp:cNvPr id="0" name=""/>
        <dsp:cNvSpPr/>
      </dsp:nvSpPr>
      <dsp:spPr>
        <a:xfrm rot="5400000">
          <a:off x="844751" y="2443502"/>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rot="-5400000">
        <a:off x="890982" y="2469836"/>
        <a:ext cx="217691" cy="217106"/>
      </dsp:txXfrm>
    </dsp:sp>
    <dsp:sp modelId="{3C6968C1-6CB4-410D-89D1-FED272603F94}">
      <dsp:nvSpPr>
        <dsp:cNvPr id="0" name=""/>
        <dsp:cNvSpPr/>
      </dsp:nvSpPr>
      <dsp:spPr>
        <a:xfrm>
          <a:off x="268337" y="2926286"/>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smtClean="0"/>
            <a:t>Marshall</a:t>
          </a:r>
          <a:endParaRPr lang="es-ES" sz="2100" kern="1200" dirty="0"/>
        </a:p>
      </dsp:txBody>
      <dsp:txXfrm>
        <a:off x="294047" y="2951996"/>
        <a:ext cx="1411560" cy="826368"/>
      </dsp:txXfrm>
    </dsp:sp>
    <dsp:sp modelId="{439CF728-0C61-4DB1-8C71-F4C2C6EDCC11}">
      <dsp:nvSpPr>
        <dsp:cNvPr id="0" name=""/>
        <dsp:cNvSpPr/>
      </dsp:nvSpPr>
      <dsp:spPr>
        <a:xfrm>
          <a:off x="1860059" y="3183770"/>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1860059" y="3256334"/>
        <a:ext cx="217106" cy="217691"/>
      </dsp:txXfrm>
    </dsp:sp>
    <dsp:sp modelId="{F5898FF8-49A0-4A93-8295-5AE685483D45}">
      <dsp:nvSpPr>
        <dsp:cNvPr id="0" name=""/>
        <dsp:cNvSpPr/>
      </dsp:nvSpPr>
      <dsp:spPr>
        <a:xfrm>
          <a:off x="2316509" y="2926286"/>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err="1" smtClean="0"/>
            <a:t>PutState</a:t>
          </a:r>
          <a:endParaRPr lang="es-ES" sz="2100" kern="1200" dirty="0"/>
        </a:p>
      </dsp:txBody>
      <dsp:txXfrm>
        <a:off x="2342219" y="2951996"/>
        <a:ext cx="1411560" cy="826368"/>
      </dsp:txXfrm>
    </dsp:sp>
    <dsp:sp modelId="{75794587-E985-4AEA-95FA-30F82293D2A0}">
      <dsp:nvSpPr>
        <dsp:cNvPr id="0" name=""/>
        <dsp:cNvSpPr/>
      </dsp:nvSpPr>
      <dsp:spPr>
        <a:xfrm>
          <a:off x="3908232" y="3183770"/>
          <a:ext cx="310151" cy="362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s-ES" sz="1600" kern="1200"/>
        </a:p>
      </dsp:txBody>
      <dsp:txXfrm>
        <a:off x="3908232" y="3256334"/>
        <a:ext cx="217106" cy="217691"/>
      </dsp:txXfrm>
    </dsp:sp>
    <dsp:sp modelId="{05BB1AAC-3647-4ED2-BA9C-499295B3B7ED}">
      <dsp:nvSpPr>
        <dsp:cNvPr id="0" name=""/>
        <dsp:cNvSpPr/>
      </dsp:nvSpPr>
      <dsp:spPr>
        <a:xfrm>
          <a:off x="4364682" y="2926286"/>
          <a:ext cx="1462980" cy="877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CL" sz="2100" kern="1200" dirty="0" smtClean="0"/>
            <a:t>Retorno</a:t>
          </a:r>
          <a:endParaRPr lang="es-ES" sz="2100" kern="1200" dirty="0"/>
        </a:p>
      </dsp:txBody>
      <dsp:txXfrm>
        <a:off x="4390392" y="2951996"/>
        <a:ext cx="1411560" cy="82636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587840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7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06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half slide">
  <p:cSld name="TITLE_AND_BODY_1">
    <p:spTree>
      <p:nvGrpSpPr>
        <p:cNvPr id="1" name="Shape 33"/>
        <p:cNvGrpSpPr/>
        <p:nvPr/>
      </p:nvGrpSpPr>
      <p:grpSpPr>
        <a:xfrm>
          <a:off x="0" y="0"/>
          <a:ext cx="0" cy="0"/>
          <a:chOff x="0" y="0"/>
          <a:chExt cx="0" cy="0"/>
        </a:xfrm>
      </p:grpSpPr>
      <p:sp>
        <p:nvSpPr>
          <p:cNvPr id="34" name="Google Shape;34;p6"/>
          <p:cNvSpPr/>
          <p:nvPr/>
        </p:nvSpPr>
        <p:spPr>
          <a:xfrm>
            <a:off x="4572000" y="-75"/>
            <a:ext cx="45720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4178396" y="393525"/>
            <a:ext cx="45720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4483099" y="393475"/>
            <a:ext cx="3460800" cy="806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8" name="Google Shape;38;p6"/>
          <p:cNvSpPr txBox="1">
            <a:spLocks noGrp="1"/>
          </p:cNvSpPr>
          <p:nvPr>
            <p:ph type="body" idx="1"/>
          </p:nvPr>
        </p:nvSpPr>
        <p:spPr>
          <a:xfrm>
            <a:off x="4865550" y="1349150"/>
            <a:ext cx="3776400" cy="29385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39" name="Google Shape;39;p6"/>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40" name="Google Shape;40;p6"/>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0"/>
        <p:cNvGrpSpPr/>
        <p:nvPr/>
      </p:nvGrpSpPr>
      <p:grpSpPr>
        <a:xfrm>
          <a:off x="0" y="0"/>
          <a:ext cx="0" cy="0"/>
          <a:chOff x="0" y="0"/>
          <a:chExt cx="0" cy="0"/>
        </a:xfrm>
      </p:grpSpPr>
      <p:sp>
        <p:nvSpPr>
          <p:cNvPr id="51" name="Google Shape;51;p8"/>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8750300" y="4356125"/>
            <a:ext cx="393600" cy="3936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5" name="Google Shape;55;p8"/>
          <p:cNvSpPr txBox="1">
            <a:spLocks noGrp="1"/>
          </p:cNvSpPr>
          <p:nvPr>
            <p:ph type="body" idx="1"/>
          </p:nvPr>
        </p:nvSpPr>
        <p:spPr>
          <a:xfrm>
            <a:off x="1560175"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6" name="Google Shape;56;p8"/>
          <p:cNvSpPr txBox="1">
            <a:spLocks noGrp="1"/>
          </p:cNvSpPr>
          <p:nvPr>
            <p:ph type="body" idx="2"/>
          </p:nvPr>
        </p:nvSpPr>
        <p:spPr>
          <a:xfrm>
            <a:off x="3996525"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7" name="Google Shape;57;p8"/>
          <p:cNvSpPr txBox="1">
            <a:spLocks noGrp="1"/>
          </p:cNvSpPr>
          <p:nvPr>
            <p:ph type="body" idx="3"/>
          </p:nvPr>
        </p:nvSpPr>
        <p:spPr>
          <a:xfrm>
            <a:off x="6432874" y="1375225"/>
            <a:ext cx="2317500" cy="3374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8" name="Google Shape;58;p8"/>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59" name="Google Shape;59;p8"/>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5" name="Google Shape;65;p9"/>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877500" y="4356125"/>
            <a:ext cx="7479300" cy="3936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1182200" y="4356200"/>
            <a:ext cx="7174500" cy="393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Clr>
                <a:srgbClr val="FFFFFF"/>
              </a:buClr>
              <a:buSzPts val="1600"/>
              <a:buNone/>
              <a:defRPr sz="1600">
                <a:solidFill>
                  <a:srgbClr val="FFFFFF"/>
                </a:solidFill>
              </a:defRPr>
            </a:lvl1pPr>
          </a:lstStyle>
          <a:p>
            <a:endParaRPr/>
          </a:p>
        </p:txBody>
      </p:sp>
      <p:sp>
        <p:nvSpPr>
          <p:cNvPr id="72" name="Google Shape;72;p10"/>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73" name="Google Shape;73;p10"/>
          <p:cNvSpPr/>
          <p:nvPr/>
        </p:nvSpPr>
        <p:spPr>
          <a:xfrm>
            <a:off x="7963200" y="4356125"/>
            <a:ext cx="393600" cy="3936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icon space">
  <p:cSld name="BLANK_1">
    <p:spTree>
      <p:nvGrpSpPr>
        <p:cNvPr id="1" name="Shape 78"/>
        <p:cNvGrpSpPr/>
        <p:nvPr/>
      </p:nvGrpSpPr>
      <p:grpSpPr>
        <a:xfrm>
          <a:off x="0" y="0"/>
          <a:ext cx="0" cy="0"/>
          <a:chOff x="0" y="0"/>
          <a:chExt cx="0" cy="0"/>
        </a:xfrm>
      </p:grpSpPr>
      <p:sp>
        <p:nvSpPr>
          <p:cNvPr id="79" name="Google Shape;79;p12"/>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82" name="Google Shape;82;p12"/>
          <p:cNvSpPr/>
          <p:nvPr/>
        </p:nvSpPr>
        <p:spPr>
          <a:xfrm>
            <a:off x="867750" y="393425"/>
            <a:ext cx="8067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comments" Target="../comments/comment6.xml"/><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3.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957208" y="1320578"/>
            <a:ext cx="5048656" cy="15685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Chaincode para la </a:t>
            </a:r>
            <a:r>
              <a:rPr lang="en" dirty="0" smtClean="0">
                <a:solidFill>
                  <a:srgbClr val="002060"/>
                </a:solidFill>
              </a:rPr>
              <a:t>Supply Chain</a:t>
            </a:r>
            <a:endParaRPr dirty="0">
              <a:solidFill>
                <a:srgbClr val="002060"/>
              </a:solidFill>
            </a:endParaRPr>
          </a:p>
        </p:txBody>
      </p:sp>
      <p:sp>
        <p:nvSpPr>
          <p:cNvPr id="4" name="CuadroTexto 3"/>
          <p:cNvSpPr txBox="1"/>
          <p:nvPr/>
        </p:nvSpPr>
        <p:spPr>
          <a:xfrm>
            <a:off x="3374461" y="3112851"/>
            <a:ext cx="5357557" cy="707886"/>
          </a:xfrm>
          <a:prstGeom prst="rect">
            <a:avLst/>
          </a:prstGeom>
          <a:noFill/>
        </p:spPr>
        <p:txBody>
          <a:bodyPr wrap="none" rtlCol="0">
            <a:spAutoFit/>
          </a:bodyPr>
          <a:lstStyle/>
          <a:p>
            <a:pPr algn="r"/>
            <a:r>
              <a:rPr lang="es-CL" sz="2000" b="1" dirty="0" smtClean="0">
                <a:solidFill>
                  <a:schemeClr val="bg1"/>
                </a:solidFill>
              </a:rPr>
              <a:t>Henri Daniel Peña </a:t>
            </a:r>
            <a:r>
              <a:rPr lang="es-CL" sz="2000" b="1" dirty="0" err="1" smtClean="0">
                <a:solidFill>
                  <a:schemeClr val="bg1"/>
                </a:solidFill>
              </a:rPr>
              <a:t>Dequero</a:t>
            </a:r>
            <a:endParaRPr lang="es-CL" sz="2000" b="1" dirty="0" smtClean="0">
              <a:solidFill>
                <a:schemeClr val="bg1"/>
              </a:solidFill>
            </a:endParaRPr>
          </a:p>
          <a:p>
            <a:r>
              <a:rPr lang="es-CL" sz="2000" b="1" dirty="0" smtClean="0">
                <a:solidFill>
                  <a:schemeClr val="bg1"/>
                </a:solidFill>
              </a:rPr>
              <a:t>Tutor: </a:t>
            </a:r>
            <a:r>
              <a:rPr lang="es-CL" sz="2000" b="1" dirty="0" err="1" smtClean="0">
                <a:solidFill>
                  <a:schemeClr val="bg1"/>
                </a:solidFill>
              </a:rPr>
              <a:t>MSc</a:t>
            </a:r>
            <a:r>
              <a:rPr lang="es-CL" sz="2000" b="1" dirty="0" smtClean="0">
                <a:solidFill>
                  <a:schemeClr val="bg1"/>
                </a:solidFill>
              </a:rPr>
              <a:t>. Jesús Armando López Borges</a:t>
            </a:r>
            <a:endParaRPr lang="es-ES" sz="20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anim calcmode="lin" valueType="num">
                                      <p:cBhvr>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Impacto de </a:t>
            </a:r>
            <a:r>
              <a:rPr lang="es-CL" dirty="0" err="1" smtClean="0"/>
              <a:t>Hyperledger</a:t>
            </a:r>
            <a:r>
              <a:rPr lang="es-CL" dirty="0" smtClean="0"/>
              <a:t> </a:t>
            </a:r>
            <a:r>
              <a:rPr lang="es-CL" dirty="0" err="1" smtClean="0"/>
              <a:t>Fabric</a:t>
            </a:r>
            <a:r>
              <a:rPr lang="es-CL" dirty="0" smtClean="0"/>
              <a:t> en </a:t>
            </a:r>
            <a:r>
              <a:rPr lang="es-CL" dirty="0" err="1" smtClean="0"/>
              <a:t>Supply</a:t>
            </a:r>
            <a:r>
              <a:rPr lang="es-CL" dirty="0" smtClean="0"/>
              <a:t> </a:t>
            </a:r>
            <a:r>
              <a:rPr lang="es-CL" dirty="0" err="1" smtClean="0"/>
              <a:t>Chain</a:t>
            </a:r>
            <a:endParaRPr lang="es-ES" dirty="0"/>
          </a:p>
        </p:txBody>
      </p:sp>
      <p:sp>
        <p:nvSpPr>
          <p:cNvPr id="4" name="Marcador de texto 3"/>
          <p:cNvSpPr>
            <a:spLocks noGrp="1"/>
          </p:cNvSpPr>
          <p:nvPr>
            <p:ph type="body" idx="2"/>
          </p:nvPr>
        </p:nvSpPr>
        <p:spPr/>
        <p:txBody>
          <a:bodyPr/>
          <a:lstStyle/>
          <a:p>
            <a:r>
              <a:rPr lang="es-ES" dirty="0" err="1"/>
              <a:t>IBM’s</a:t>
            </a:r>
            <a:r>
              <a:rPr lang="es-ES" dirty="0"/>
              <a:t> </a:t>
            </a:r>
            <a:r>
              <a:rPr lang="es-ES" dirty="0" smtClean="0"/>
              <a:t>Trust </a:t>
            </a:r>
            <a:r>
              <a:rPr lang="es-ES" dirty="0" err="1" smtClean="0"/>
              <a:t>Food</a:t>
            </a:r>
            <a:endParaRPr lang="es-ES" dirty="0" smtClean="0"/>
          </a:p>
          <a:p>
            <a:endParaRPr lang="es-ES" dirty="0" smtClean="0"/>
          </a:p>
          <a:p>
            <a:r>
              <a:rPr lang="es-ES" dirty="0" err="1" smtClean="0"/>
              <a:t>Foodchain</a:t>
            </a:r>
            <a:endParaRPr lang="es-ES" dirty="0" smtClean="0"/>
          </a:p>
          <a:p>
            <a:endParaRPr lang="es-ES" dirty="0" smtClean="0"/>
          </a:p>
          <a:p>
            <a:r>
              <a:rPr lang="es-ES" dirty="0" smtClean="0"/>
              <a:t>XCEED</a:t>
            </a:r>
          </a:p>
          <a:p>
            <a:endParaRPr lang="es-ES" dirty="0" smtClean="0"/>
          </a:p>
          <a:p>
            <a:r>
              <a:rPr lang="es-ES" dirty="0" err="1" smtClean="0"/>
              <a:t>Hyper</a:t>
            </a:r>
            <a:r>
              <a:rPr lang="es-ES" dirty="0" smtClean="0"/>
              <a:t>-FTT</a:t>
            </a:r>
            <a:endParaRPr lang="es-ES" dirty="0"/>
          </a:p>
        </p:txBody>
      </p:sp>
      <p:sp>
        <p:nvSpPr>
          <p:cNvPr id="5" name="Marcador de número de diapositiva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10</a:t>
            </a:fld>
            <a:endParaRPr lang="es-ES"/>
          </a:p>
        </p:txBody>
      </p:sp>
      <p:grpSp>
        <p:nvGrpSpPr>
          <p:cNvPr id="6" name="Google Shape;572;p39"/>
          <p:cNvGrpSpPr/>
          <p:nvPr/>
        </p:nvGrpSpPr>
        <p:grpSpPr>
          <a:xfrm>
            <a:off x="8209140" y="664154"/>
            <a:ext cx="361896" cy="265341"/>
            <a:chOff x="3936375" y="3703750"/>
            <a:chExt cx="453050" cy="332175"/>
          </a:xfrm>
        </p:grpSpPr>
        <p:sp>
          <p:nvSpPr>
            <p:cNvPr id="7" name="Google Shape;573;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5;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6;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77;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l="16025" t="14815" r="17605" b="46863"/>
          <a:stretch/>
        </p:blipFill>
        <p:spPr>
          <a:xfrm>
            <a:off x="1766109" y="3209502"/>
            <a:ext cx="1222801" cy="1412043"/>
          </a:xfrm>
          <a:prstGeom prst="rect">
            <a:avLst/>
          </a:prstGeom>
          <a:ln>
            <a:noFill/>
          </a:ln>
          <a:effectLst>
            <a:outerShdw blurRad="190500" algn="tl" rotWithShape="0">
              <a:srgbClr val="000000">
                <a:alpha val="70000"/>
              </a:srgbClr>
            </a:outerShdw>
          </a:effectLst>
        </p:spPr>
      </p:pic>
      <p:pic>
        <p:nvPicPr>
          <p:cNvPr id="14" name="Imagen 13"/>
          <p:cNvPicPr>
            <a:picLocks noChangeAspect="1"/>
          </p:cNvPicPr>
          <p:nvPr/>
        </p:nvPicPr>
        <p:blipFill rotWithShape="1">
          <a:blip r:embed="rId3">
            <a:extLst>
              <a:ext uri="{28A0092B-C50C-407E-A947-70E740481C1C}">
                <a14:useLocalDpi xmlns:a14="http://schemas.microsoft.com/office/drawing/2010/main" val="0"/>
              </a:ext>
            </a:extLst>
          </a:blip>
          <a:srcRect l="17209" t="22321" r="20371" b="45482"/>
          <a:stretch/>
        </p:blipFill>
        <p:spPr>
          <a:xfrm>
            <a:off x="3390572" y="1367175"/>
            <a:ext cx="1605280" cy="1656080"/>
          </a:xfrm>
          <a:prstGeom prst="rect">
            <a:avLst/>
          </a:prstGeom>
        </p:spPr>
      </p:pic>
      <p:pic>
        <p:nvPicPr>
          <p:cNvPr id="16" name="Imagen 15"/>
          <p:cNvPicPr>
            <a:picLocks noChangeAspect="1"/>
          </p:cNvPicPr>
          <p:nvPr/>
        </p:nvPicPr>
        <p:blipFill rotWithShape="1">
          <a:blip r:embed="rId4">
            <a:extLst>
              <a:ext uri="{28A0092B-C50C-407E-A947-70E740481C1C}">
                <a14:useLocalDpi xmlns:a14="http://schemas.microsoft.com/office/drawing/2010/main" val="0"/>
              </a:ext>
            </a:extLst>
          </a:blip>
          <a:srcRect t="13038" b="41925"/>
          <a:stretch/>
        </p:blipFill>
        <p:spPr>
          <a:xfrm>
            <a:off x="3406838" y="3190255"/>
            <a:ext cx="1589014" cy="1431290"/>
          </a:xfrm>
          <a:prstGeom prst="ellipse">
            <a:avLst/>
          </a:prstGeom>
          <a:ln>
            <a:noFill/>
          </a:ln>
          <a:effectLst>
            <a:softEdge rad="112500"/>
          </a:effectLst>
        </p:spPr>
      </p:pic>
      <p:pic>
        <p:nvPicPr>
          <p:cNvPr id="17" name="Imagen 16"/>
          <p:cNvPicPr>
            <a:picLocks noChangeAspect="1"/>
          </p:cNvPicPr>
          <p:nvPr/>
        </p:nvPicPr>
        <p:blipFill rotWithShape="1">
          <a:blip r:embed="rId5">
            <a:extLst>
              <a:ext uri="{28A0092B-C50C-407E-A947-70E740481C1C}">
                <a14:useLocalDpi xmlns:a14="http://schemas.microsoft.com/office/drawing/2010/main" val="0"/>
              </a:ext>
            </a:extLst>
          </a:blip>
          <a:srcRect t="61235" r="48024" b="30272"/>
          <a:stretch/>
        </p:blipFill>
        <p:spPr>
          <a:xfrm>
            <a:off x="1674620" y="2333392"/>
            <a:ext cx="1336675" cy="436880"/>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val="0"/>
              </a:ext>
            </a:extLst>
          </a:blip>
          <a:srcRect t="19358" b="69383"/>
          <a:stretch/>
        </p:blipFill>
        <p:spPr>
          <a:xfrm>
            <a:off x="1635882" y="1499032"/>
            <a:ext cx="1754690" cy="395130"/>
          </a:xfrm>
          <a:prstGeom prst="rect">
            <a:avLst/>
          </a:prstGeom>
        </p:spPr>
      </p:pic>
    </p:spTree>
    <p:extLst>
      <p:ext uri="{BB962C8B-B14F-4D97-AF65-F5344CB8AC3E}">
        <p14:creationId xmlns:p14="http://schemas.microsoft.com/office/powerpoint/2010/main" val="1041010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7484" y="372454"/>
            <a:ext cx="3630887" cy="806700"/>
          </a:xfrm>
        </p:spPr>
        <p:txBody>
          <a:bodyPr/>
          <a:lstStyle/>
          <a:p>
            <a:r>
              <a:rPr lang="es-CL" dirty="0" smtClean="0"/>
              <a:t>Motivación de la investigación</a:t>
            </a:r>
            <a:endParaRPr lang="es-ES" dirty="0"/>
          </a:p>
        </p:txBody>
      </p:sp>
      <p:sp>
        <p:nvSpPr>
          <p:cNvPr id="3" name="Marcador de texto 2"/>
          <p:cNvSpPr>
            <a:spLocks noGrp="1"/>
          </p:cNvSpPr>
          <p:nvPr>
            <p:ph type="body" idx="1"/>
          </p:nvPr>
        </p:nvSpPr>
        <p:spPr/>
        <p:txBody>
          <a:bodyPr/>
          <a:lstStyle/>
          <a:p>
            <a:r>
              <a:rPr lang="es-CL" sz="2000" dirty="0"/>
              <a:t>N</a:t>
            </a:r>
            <a:r>
              <a:rPr lang="es-CL" sz="2000" dirty="0" smtClean="0"/>
              <a:t>ecesidad de Crear una Solución Extensible a Varios Casos de Uso</a:t>
            </a:r>
          </a:p>
          <a:p>
            <a:r>
              <a:rPr lang="es-CL" sz="2000" dirty="0" smtClean="0"/>
              <a:t>Formalización del Modelo SCOR en una solución de </a:t>
            </a:r>
            <a:r>
              <a:rPr lang="es-CL" sz="2000" dirty="0" err="1" smtClean="0"/>
              <a:t>Hyperledger</a:t>
            </a:r>
            <a:r>
              <a:rPr lang="es-CL" sz="2000" dirty="0" smtClean="0"/>
              <a:t> </a:t>
            </a:r>
            <a:r>
              <a:rPr lang="es-CL" sz="2000" dirty="0" err="1" smtClean="0"/>
              <a:t>Fabric</a:t>
            </a:r>
            <a:endParaRPr lang="es-CL" sz="2000" dirty="0" smtClean="0"/>
          </a:p>
          <a:p>
            <a:r>
              <a:rPr lang="es-CL" sz="2000" dirty="0" smtClean="0"/>
              <a:t>Importancia de la Trazabilidad y la Gestión de Inventario en Tiempo Real</a:t>
            </a:r>
            <a:endParaRPr lang="es-ES" sz="2000"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11</a:t>
            </a:fld>
            <a:endParaRPr lang="es-ES"/>
          </a:p>
        </p:txBody>
      </p:sp>
      <p:grpSp>
        <p:nvGrpSpPr>
          <p:cNvPr id="5" name="Google Shape;526;p39"/>
          <p:cNvGrpSpPr/>
          <p:nvPr/>
        </p:nvGrpSpPr>
        <p:grpSpPr>
          <a:xfrm>
            <a:off x="8181242" y="576484"/>
            <a:ext cx="311116" cy="464039"/>
            <a:chOff x="6730350" y="2315900"/>
            <a:chExt cx="257700" cy="420100"/>
          </a:xfrm>
        </p:grpSpPr>
        <p:sp>
          <p:nvSpPr>
            <p:cNvPr id="6" name="Google Shape;527;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8;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9;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0;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1;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81867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p:txBody>
          <a:bodyPr/>
          <a:lstStyle/>
          <a:p>
            <a:r>
              <a:rPr lang="es-CL" dirty="0" smtClean="0"/>
              <a:t>Problema y objetivo planteado</a:t>
            </a:r>
            <a:endParaRPr lang="es-ES" dirty="0"/>
          </a:p>
        </p:txBody>
      </p:sp>
      <p:sp>
        <p:nvSpPr>
          <p:cNvPr id="5" name="Rectángulo 4"/>
          <p:cNvSpPr/>
          <p:nvPr/>
        </p:nvSpPr>
        <p:spPr>
          <a:xfrm>
            <a:off x="1991360" y="468978"/>
            <a:ext cx="5122392" cy="1107996"/>
          </a:xfrm>
          <a:prstGeom prst="rect">
            <a:avLst/>
          </a:prstGeom>
        </p:spPr>
        <p:txBody>
          <a:bodyPr wrap="square">
            <a:spAutoFit/>
          </a:bodyPr>
          <a:lstStyle/>
          <a:p>
            <a:r>
              <a:rPr lang="es-ES" sz="2200" b="1" dirty="0">
                <a:solidFill>
                  <a:srgbClr val="002060"/>
                </a:solidFill>
                <a:latin typeface="Barlow"/>
                <a:ea typeface="Barlow"/>
                <a:cs typeface="Barlow"/>
                <a:sym typeface="Barlow"/>
              </a:rPr>
              <a:t>¿Cómo lograr una solución para la gestión de la cadena de </a:t>
            </a:r>
            <a:r>
              <a:rPr lang="es-ES" sz="2200" b="1" dirty="0" smtClean="0">
                <a:solidFill>
                  <a:srgbClr val="002060"/>
                </a:solidFill>
                <a:latin typeface="Barlow"/>
                <a:ea typeface="Barlow"/>
                <a:cs typeface="Barlow"/>
                <a:sym typeface="Barlow"/>
              </a:rPr>
              <a:t>suministro, de </a:t>
            </a:r>
            <a:r>
              <a:rPr lang="es-ES" sz="2200" b="1" dirty="0">
                <a:solidFill>
                  <a:srgbClr val="002060"/>
                </a:solidFill>
                <a:latin typeface="Barlow"/>
                <a:ea typeface="Barlow"/>
                <a:cs typeface="Barlow"/>
                <a:sym typeface="Barlow"/>
              </a:rPr>
              <a:t>acuerdo al modelo SCOR, utilizando BC?</a:t>
            </a:r>
          </a:p>
        </p:txBody>
      </p:sp>
      <p:sp>
        <p:nvSpPr>
          <p:cNvPr id="6" name="Rectángulo 5"/>
          <p:cNvSpPr/>
          <p:nvPr/>
        </p:nvSpPr>
        <p:spPr>
          <a:xfrm>
            <a:off x="3397707" y="2107783"/>
            <a:ext cx="5167173" cy="1785104"/>
          </a:xfrm>
          <a:prstGeom prst="rect">
            <a:avLst/>
          </a:prstGeom>
        </p:spPr>
        <p:txBody>
          <a:bodyPr wrap="square">
            <a:spAutoFit/>
          </a:bodyPr>
          <a:lstStyle/>
          <a:p>
            <a:r>
              <a:rPr lang="es-ES" sz="2200" b="1" dirty="0">
                <a:solidFill>
                  <a:srgbClr val="002060"/>
                </a:solidFill>
                <a:latin typeface="Barlow"/>
                <a:ea typeface="Barlow"/>
                <a:cs typeface="Barlow"/>
              </a:rPr>
              <a:t>diseñar e implementar un</a:t>
            </a:r>
          </a:p>
          <a:p>
            <a:r>
              <a:rPr lang="es-ES" sz="2200" b="1" dirty="0" err="1">
                <a:solidFill>
                  <a:srgbClr val="002060"/>
                </a:solidFill>
                <a:latin typeface="Barlow"/>
                <a:ea typeface="Barlow"/>
                <a:cs typeface="Barlow"/>
              </a:rPr>
              <a:t>Chaincode</a:t>
            </a:r>
            <a:r>
              <a:rPr lang="es-ES" sz="2200" b="1" dirty="0">
                <a:solidFill>
                  <a:srgbClr val="002060"/>
                </a:solidFill>
                <a:latin typeface="Barlow"/>
                <a:ea typeface="Barlow"/>
                <a:cs typeface="Barlow"/>
              </a:rPr>
              <a:t> en lenguaje </a:t>
            </a:r>
            <a:r>
              <a:rPr lang="es-ES" sz="2200" b="1" dirty="0" err="1">
                <a:solidFill>
                  <a:srgbClr val="002060"/>
                </a:solidFill>
                <a:latin typeface="Barlow"/>
                <a:ea typeface="Barlow"/>
                <a:cs typeface="Barlow"/>
              </a:rPr>
              <a:t>Go</a:t>
            </a:r>
            <a:r>
              <a:rPr lang="es-ES" sz="2200" b="1" dirty="0">
                <a:solidFill>
                  <a:srgbClr val="002060"/>
                </a:solidFill>
                <a:latin typeface="Barlow"/>
                <a:ea typeface="Barlow"/>
                <a:cs typeface="Barlow"/>
              </a:rPr>
              <a:t>, según la arquitectura de </a:t>
            </a:r>
            <a:r>
              <a:rPr lang="es-ES" sz="2200" b="1" dirty="0" err="1">
                <a:solidFill>
                  <a:srgbClr val="002060"/>
                </a:solidFill>
                <a:latin typeface="Barlow"/>
                <a:ea typeface="Barlow"/>
                <a:cs typeface="Barlow"/>
              </a:rPr>
              <a:t>Hyperledger</a:t>
            </a:r>
            <a:r>
              <a:rPr lang="es-ES" sz="2200" b="1" dirty="0">
                <a:solidFill>
                  <a:srgbClr val="002060"/>
                </a:solidFill>
                <a:latin typeface="Barlow"/>
                <a:ea typeface="Barlow"/>
                <a:cs typeface="Barlow"/>
              </a:rPr>
              <a:t> </a:t>
            </a:r>
            <a:r>
              <a:rPr lang="es-ES" sz="2200" b="1" dirty="0" err="1">
                <a:solidFill>
                  <a:srgbClr val="002060"/>
                </a:solidFill>
                <a:latin typeface="Barlow"/>
                <a:ea typeface="Barlow"/>
                <a:cs typeface="Barlow"/>
              </a:rPr>
              <a:t>Fabric</a:t>
            </a:r>
            <a:r>
              <a:rPr lang="es-ES" sz="2200" b="1" dirty="0">
                <a:solidFill>
                  <a:srgbClr val="002060"/>
                </a:solidFill>
                <a:latin typeface="Barlow"/>
                <a:ea typeface="Barlow"/>
                <a:cs typeface="Barlow"/>
              </a:rPr>
              <a:t>,</a:t>
            </a:r>
          </a:p>
          <a:p>
            <a:r>
              <a:rPr lang="es-ES" sz="2200" b="1" dirty="0">
                <a:solidFill>
                  <a:srgbClr val="002060"/>
                </a:solidFill>
                <a:latin typeface="Barlow"/>
                <a:ea typeface="Barlow"/>
                <a:cs typeface="Barlow"/>
              </a:rPr>
              <a:t>para la gestión de la cadena de suministro de acuerdo al modelo SCOR.</a:t>
            </a:r>
          </a:p>
        </p:txBody>
      </p:sp>
      <p:grpSp>
        <p:nvGrpSpPr>
          <p:cNvPr id="7" name="Google Shape;476;p39"/>
          <p:cNvGrpSpPr/>
          <p:nvPr/>
        </p:nvGrpSpPr>
        <p:grpSpPr>
          <a:xfrm>
            <a:off x="8040414" y="4401038"/>
            <a:ext cx="316286" cy="303924"/>
            <a:chOff x="2594325" y="1627175"/>
            <a:chExt cx="440850" cy="440850"/>
          </a:xfrm>
        </p:grpSpPr>
        <p:sp>
          <p:nvSpPr>
            <p:cNvPr id="8" name="Google Shape;477;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8;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9;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605;p39"/>
          <p:cNvSpPr/>
          <p:nvPr/>
        </p:nvSpPr>
        <p:spPr>
          <a:xfrm>
            <a:off x="2174240" y="2554648"/>
            <a:ext cx="925260" cy="823877"/>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47;p20"/>
          <p:cNvGrpSpPr/>
          <p:nvPr/>
        </p:nvGrpSpPr>
        <p:grpSpPr>
          <a:xfrm rot="1057075">
            <a:off x="7510965" y="614247"/>
            <a:ext cx="741255" cy="741354"/>
            <a:chOff x="570875" y="4322250"/>
            <a:chExt cx="443300" cy="443325"/>
          </a:xfrm>
        </p:grpSpPr>
        <p:sp>
          <p:nvSpPr>
            <p:cNvPr id="14" name="Google Shape;148;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0;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37387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31"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p:cTn id="10" dur="750" fill="hold"/>
                                        <p:tgtEl>
                                          <p:spTgt spid="13"/>
                                        </p:tgtEl>
                                        <p:attrNameLst>
                                          <p:attrName>ppt_w</p:attrName>
                                        </p:attrNameLst>
                                      </p:cBhvr>
                                      <p:tavLst>
                                        <p:tav tm="0">
                                          <p:val>
                                            <p:fltVal val="0"/>
                                          </p:val>
                                        </p:tav>
                                        <p:tav tm="100000">
                                          <p:val>
                                            <p:strVal val="#ppt_w"/>
                                          </p:val>
                                        </p:tav>
                                      </p:tavLst>
                                    </p:anim>
                                    <p:anim calcmode="lin" valueType="num">
                                      <p:cBhvr>
                                        <p:cTn id="11" dur="750" fill="hold"/>
                                        <p:tgtEl>
                                          <p:spTgt spid="13"/>
                                        </p:tgtEl>
                                        <p:attrNameLst>
                                          <p:attrName>ppt_h</p:attrName>
                                        </p:attrNameLst>
                                      </p:cBhvr>
                                      <p:tavLst>
                                        <p:tav tm="0">
                                          <p:val>
                                            <p:fltVal val="0"/>
                                          </p:val>
                                        </p:tav>
                                        <p:tav tm="100000">
                                          <p:val>
                                            <p:strVal val="#ppt_h"/>
                                          </p:val>
                                        </p:tav>
                                      </p:tavLst>
                                    </p:anim>
                                    <p:anim calcmode="lin" valueType="num">
                                      <p:cBhvr>
                                        <p:cTn id="12" dur="750" fill="hold"/>
                                        <p:tgtEl>
                                          <p:spTgt spid="13"/>
                                        </p:tgtEl>
                                        <p:attrNameLst>
                                          <p:attrName>style.rotation</p:attrName>
                                        </p:attrNameLst>
                                      </p:cBhvr>
                                      <p:tavLst>
                                        <p:tav tm="0">
                                          <p:val>
                                            <p:fltVal val="90"/>
                                          </p:val>
                                        </p:tav>
                                        <p:tav tm="100000">
                                          <p:val>
                                            <p:fltVal val="0"/>
                                          </p:val>
                                        </p:tav>
                                      </p:tavLst>
                                    </p:anim>
                                    <p:animEffect transition="in" filter="fade">
                                      <p:cBhvr>
                                        <p:cTn id="13" dur="75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750"/>
                                        <p:tgtEl>
                                          <p:spTgt spid="6"/>
                                        </p:tgtEl>
                                      </p:cBhvr>
                                    </p:animEffect>
                                  </p:childTnLst>
                                </p:cTn>
                              </p:par>
                            </p:childTnLst>
                          </p:cTn>
                        </p:par>
                        <p:par>
                          <p:cTn id="19" fill="hold">
                            <p:stCondLst>
                              <p:cond delay="750"/>
                            </p:stCondLst>
                            <p:childTnLst>
                              <p:par>
                                <p:cTn id="20" presetID="21" presetClass="entr" presetSubtype="1" fill="hold" grpId="0"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Arquitectura y Recursos de </a:t>
            </a:r>
            <a:r>
              <a:rPr lang="es-CL" dirty="0" err="1" smtClean="0"/>
              <a:t>Hyperledger</a:t>
            </a:r>
            <a:r>
              <a:rPr lang="es-CL" dirty="0" smtClean="0"/>
              <a:t> </a:t>
            </a:r>
            <a:r>
              <a:rPr lang="es-CL" dirty="0" err="1" smtClean="0"/>
              <a:t>Fabric</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13</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85" y="1333794"/>
            <a:ext cx="4714875" cy="3626826"/>
          </a:xfrm>
          <a:prstGeom prst="rect">
            <a:avLst/>
          </a:prstGeom>
        </p:spPr>
      </p:pic>
      <p:sp>
        <p:nvSpPr>
          <p:cNvPr id="5" name="CuadroTexto 4"/>
          <p:cNvSpPr txBox="1"/>
          <p:nvPr/>
        </p:nvSpPr>
        <p:spPr>
          <a:xfrm>
            <a:off x="6470240" y="1659925"/>
            <a:ext cx="2476960" cy="2893100"/>
          </a:xfrm>
          <a:prstGeom prst="rect">
            <a:avLst/>
          </a:prstGeom>
          <a:noFill/>
        </p:spPr>
        <p:txBody>
          <a:bodyPr wrap="none" rtlCol="0">
            <a:spAutoFit/>
          </a:bodyPr>
          <a:lstStyle/>
          <a:p>
            <a:pPr marL="285750" indent="-285750">
              <a:buFont typeface="Wingdings" panose="05000000000000000000" pitchFamily="2" charset="2"/>
              <a:buChar char="§"/>
            </a:pPr>
            <a:r>
              <a:rPr lang="es-CL" sz="2400" dirty="0" smtClean="0"/>
              <a:t>Participantes</a:t>
            </a:r>
          </a:p>
          <a:p>
            <a:pPr marL="285750" indent="-285750">
              <a:buFont typeface="Wingdings" panose="05000000000000000000" pitchFamily="2" charset="2"/>
              <a:buChar char="§"/>
            </a:pPr>
            <a:endParaRPr lang="es-CL" sz="2400" dirty="0" smtClean="0"/>
          </a:p>
          <a:p>
            <a:pPr marL="285750" indent="-285750">
              <a:buFont typeface="Wingdings" panose="05000000000000000000" pitchFamily="2" charset="2"/>
              <a:buChar char="§"/>
            </a:pPr>
            <a:r>
              <a:rPr lang="es-CL" sz="2400" dirty="0" smtClean="0"/>
              <a:t>Activos</a:t>
            </a:r>
          </a:p>
          <a:p>
            <a:pPr marL="285750" indent="-285750">
              <a:buFont typeface="Wingdings" panose="05000000000000000000" pitchFamily="2" charset="2"/>
              <a:buChar char="§"/>
            </a:pPr>
            <a:endParaRPr lang="es-CL" sz="2400" dirty="0"/>
          </a:p>
          <a:p>
            <a:pPr marL="285750" indent="-285750">
              <a:buFont typeface="Wingdings" panose="05000000000000000000" pitchFamily="2" charset="2"/>
              <a:buChar char="§"/>
            </a:pPr>
            <a:r>
              <a:rPr lang="es-CL" sz="2400" dirty="0" smtClean="0"/>
              <a:t>Transacciones</a:t>
            </a:r>
          </a:p>
          <a:p>
            <a:pPr marL="285750" indent="-285750">
              <a:buFont typeface="Wingdings" panose="05000000000000000000" pitchFamily="2" charset="2"/>
              <a:buChar char="§"/>
            </a:pPr>
            <a:endParaRPr lang="es-CL" sz="2400" dirty="0"/>
          </a:p>
          <a:p>
            <a:pPr marL="285750" indent="-285750">
              <a:buFont typeface="Wingdings" panose="05000000000000000000" pitchFamily="2" charset="2"/>
              <a:buChar char="§"/>
            </a:pPr>
            <a:r>
              <a:rPr lang="es-CL" sz="2400" dirty="0" smtClean="0"/>
              <a:t>Eventos</a:t>
            </a:r>
            <a:endParaRPr lang="es-ES" sz="2400" dirty="0" smtClean="0"/>
          </a:p>
          <a:p>
            <a:endParaRPr lang="es-ES" dirty="0"/>
          </a:p>
        </p:txBody>
      </p:sp>
    </p:spTree>
    <p:extLst>
      <p:ext uri="{BB962C8B-B14F-4D97-AF65-F5344CB8AC3E}">
        <p14:creationId xmlns:p14="http://schemas.microsoft.com/office/powerpoint/2010/main" val="932437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redondeado 33"/>
          <p:cNvSpPr/>
          <p:nvPr/>
        </p:nvSpPr>
        <p:spPr>
          <a:xfrm>
            <a:off x="3711859" y="1397877"/>
            <a:ext cx="2678431" cy="2617076"/>
          </a:xfrm>
          <a:prstGeom prst="round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p:cNvSpPr>
            <a:spLocks noGrp="1"/>
          </p:cNvSpPr>
          <p:nvPr>
            <p:ph type="title"/>
          </p:nvPr>
        </p:nvSpPr>
        <p:spPr/>
        <p:txBody>
          <a:bodyPr/>
          <a:lstStyle/>
          <a:p>
            <a:r>
              <a:rPr lang="es-CL" dirty="0" smtClean="0"/>
              <a:t>Activos de la Solución</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14</a:t>
            </a:fld>
            <a:endParaRPr lang="es-ES"/>
          </a:p>
        </p:txBody>
      </p:sp>
      <p:sp>
        <p:nvSpPr>
          <p:cNvPr id="4" name="Google Shape;414;p39"/>
          <p:cNvSpPr/>
          <p:nvPr/>
        </p:nvSpPr>
        <p:spPr>
          <a:xfrm>
            <a:off x="4148882" y="2047336"/>
            <a:ext cx="367768" cy="320958"/>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39;p39"/>
          <p:cNvGrpSpPr/>
          <p:nvPr/>
        </p:nvGrpSpPr>
        <p:grpSpPr>
          <a:xfrm>
            <a:off x="5592066" y="2207815"/>
            <a:ext cx="331662" cy="401417"/>
            <a:chOff x="584925" y="922575"/>
            <a:chExt cx="415200" cy="502525"/>
          </a:xfrm>
          <a:solidFill>
            <a:schemeClr val="bg2">
              <a:lumMod val="75000"/>
            </a:schemeClr>
          </a:solidFill>
        </p:grpSpPr>
        <p:sp>
          <p:nvSpPr>
            <p:cNvPr id="6" name="Google Shape;44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44;p39"/>
          <p:cNvGrpSpPr/>
          <p:nvPr/>
        </p:nvGrpSpPr>
        <p:grpSpPr>
          <a:xfrm>
            <a:off x="4161896" y="2704892"/>
            <a:ext cx="408746" cy="302406"/>
            <a:chOff x="5255200" y="3006475"/>
            <a:chExt cx="511700" cy="378575"/>
          </a:xfrm>
          <a:solidFill>
            <a:schemeClr val="bg2">
              <a:lumMod val="75000"/>
            </a:schemeClr>
          </a:solidFill>
        </p:grpSpPr>
        <p:sp>
          <p:nvSpPr>
            <p:cNvPr id="10" name="Google Shape;54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08;p39"/>
          <p:cNvGrpSpPr/>
          <p:nvPr/>
        </p:nvGrpSpPr>
        <p:grpSpPr>
          <a:xfrm>
            <a:off x="4148882" y="3348315"/>
            <a:ext cx="375556" cy="318022"/>
            <a:chOff x="5275975" y="4344850"/>
            <a:chExt cx="470150" cy="398125"/>
          </a:xfrm>
          <a:solidFill>
            <a:schemeClr val="bg2">
              <a:lumMod val="75000"/>
            </a:schemeClr>
          </a:solidFill>
        </p:grpSpPr>
        <p:sp>
          <p:nvSpPr>
            <p:cNvPr id="13" name="Google Shape;609;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0;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1;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09;p39"/>
          <p:cNvGrpSpPr/>
          <p:nvPr/>
        </p:nvGrpSpPr>
        <p:grpSpPr>
          <a:xfrm>
            <a:off x="2239247" y="2665142"/>
            <a:ext cx="320958" cy="379470"/>
            <a:chOff x="4636075" y="261925"/>
            <a:chExt cx="401800" cy="475050"/>
          </a:xfrm>
          <a:solidFill>
            <a:schemeClr val="bg2">
              <a:lumMod val="75000"/>
            </a:schemeClr>
          </a:solidFill>
        </p:grpSpPr>
        <p:sp>
          <p:nvSpPr>
            <p:cNvPr id="24" name="Google Shape;410;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1;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2;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3;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38;p39"/>
          <p:cNvGrpSpPr/>
          <p:nvPr/>
        </p:nvGrpSpPr>
        <p:grpSpPr>
          <a:xfrm>
            <a:off x="5592066" y="3033138"/>
            <a:ext cx="438981" cy="398981"/>
            <a:chOff x="4562200" y="4968250"/>
            <a:chExt cx="549550" cy="499475"/>
          </a:xfrm>
          <a:solidFill>
            <a:schemeClr val="bg2">
              <a:lumMod val="75000"/>
            </a:schemeClr>
          </a:solidFill>
        </p:grpSpPr>
        <p:sp>
          <p:nvSpPr>
            <p:cNvPr id="17" name="Google Shape;63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447;p39"/>
          <p:cNvGrpSpPr/>
          <p:nvPr/>
        </p:nvGrpSpPr>
        <p:grpSpPr>
          <a:xfrm>
            <a:off x="7617645" y="2712451"/>
            <a:ext cx="342406" cy="284852"/>
            <a:chOff x="1926350" y="995225"/>
            <a:chExt cx="428650" cy="356600"/>
          </a:xfrm>
          <a:solidFill>
            <a:schemeClr val="bg2">
              <a:lumMod val="75000"/>
            </a:schemeClr>
          </a:solidFill>
        </p:grpSpPr>
        <p:sp>
          <p:nvSpPr>
            <p:cNvPr id="29" name="Google Shape;448;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9;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0;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1;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Flecha derecha 32"/>
          <p:cNvSpPr/>
          <p:nvPr/>
        </p:nvSpPr>
        <p:spPr>
          <a:xfrm>
            <a:off x="2897544" y="2689444"/>
            <a:ext cx="493986" cy="307919"/>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lecha derecha 36"/>
          <p:cNvSpPr/>
          <p:nvPr/>
        </p:nvSpPr>
        <p:spPr>
          <a:xfrm>
            <a:off x="6737131" y="2702456"/>
            <a:ext cx="493986" cy="30484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echa derecha 37"/>
          <p:cNvSpPr/>
          <p:nvPr/>
        </p:nvSpPr>
        <p:spPr>
          <a:xfrm>
            <a:off x="4939214" y="2578498"/>
            <a:ext cx="294290" cy="555109"/>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Google Shape;455;p39"/>
          <p:cNvSpPr/>
          <p:nvPr/>
        </p:nvSpPr>
        <p:spPr>
          <a:xfrm>
            <a:off x="8171699" y="630620"/>
            <a:ext cx="362701" cy="3258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CuadroTexto 39"/>
          <p:cNvSpPr txBox="1"/>
          <p:nvPr/>
        </p:nvSpPr>
        <p:spPr>
          <a:xfrm>
            <a:off x="4032312" y="1466688"/>
            <a:ext cx="1998736" cy="400110"/>
          </a:xfrm>
          <a:prstGeom prst="rect">
            <a:avLst/>
          </a:prstGeom>
          <a:noFill/>
        </p:spPr>
        <p:txBody>
          <a:bodyPr wrap="square" rtlCol="0">
            <a:spAutoFit/>
          </a:bodyPr>
          <a:lstStyle/>
          <a:p>
            <a:pPr algn="ctr"/>
            <a:r>
              <a:rPr lang="es-CL" sz="2000" b="1" dirty="0" err="1" smtClean="0">
                <a:solidFill>
                  <a:srgbClr val="002060"/>
                </a:solidFill>
                <a:latin typeface="Barlow"/>
                <a:ea typeface="Barlow"/>
                <a:cs typeface="Barlow"/>
              </a:rPr>
              <a:t>Chaincode</a:t>
            </a:r>
            <a:endParaRPr lang="es-ES" sz="2000" b="1" dirty="0">
              <a:solidFill>
                <a:srgbClr val="002060"/>
              </a:solidFill>
              <a:latin typeface="Barlow"/>
              <a:ea typeface="Barlow"/>
              <a:cs typeface="Barlow"/>
            </a:endParaRPr>
          </a:p>
        </p:txBody>
      </p:sp>
    </p:spTree>
    <p:extLst>
      <p:ext uri="{BB962C8B-B14F-4D97-AF65-F5344CB8AC3E}">
        <p14:creationId xmlns:p14="http://schemas.microsoft.com/office/powerpoint/2010/main" val="1005298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250"/>
                                        <p:tgtEl>
                                          <p:spTgt spid="33"/>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250"/>
                                        <p:tgtEl>
                                          <p:spTgt spid="38"/>
                                        </p:tgtEl>
                                      </p:cBhvr>
                                    </p:animEffect>
                                  </p:childTnLst>
                                </p:cTn>
                              </p:par>
                            </p:childTnLst>
                          </p:cTn>
                        </p:par>
                        <p:par>
                          <p:cTn id="37" fill="hold">
                            <p:stCondLst>
                              <p:cond delay="250"/>
                            </p:stCondLst>
                            <p:childTnLst>
                              <p:par>
                                <p:cTn id="38" presetID="22" presetClass="entr" presetSubtype="4"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250"/>
                                        <p:tgtEl>
                                          <p:spTgt spid="5"/>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25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250"/>
                                        <p:tgtEl>
                                          <p:spTgt spid="37"/>
                                        </p:tgtEl>
                                      </p:cBhvr>
                                    </p:animEffect>
                                  </p:childTnLst>
                                </p:cTn>
                              </p:par>
                            </p:childTnLst>
                          </p:cTn>
                        </p:par>
                        <p:par>
                          <p:cTn id="50" fill="hold">
                            <p:stCondLst>
                              <p:cond delay="250"/>
                            </p:stCondLst>
                            <p:childTnLst>
                              <p:par>
                                <p:cTn id="51" presetID="22" presetClass="entr" presetSubtype="4"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250"/>
                                        <p:tgtEl>
                                          <p:spTgt spid="28"/>
                                        </p:tgtEl>
                                      </p:cBhvr>
                                    </p:animEffect>
                                  </p:childTnLst>
                                </p:cTn>
                              </p:par>
                              <p:par>
                                <p:cTn id="54" presetID="6" presetClass="emph" presetSubtype="0" fill="hold" grpId="0" nodeType="withEffect">
                                  <p:stCondLst>
                                    <p:cond delay="0"/>
                                  </p:stCondLst>
                                  <p:childTnLst>
                                    <p:animScale>
                                      <p:cBhvr>
                                        <p:cTn id="55" dur="15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animBg="1"/>
      <p:bldP spid="33" grpId="0" animBg="1"/>
      <p:bldP spid="37" grpId="0" animBg="1"/>
      <p:bldP spid="38" grpId="0" animBg="1"/>
      <p:bldP spid="39"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Activos: producto y lote</a:t>
            </a:r>
            <a:endParaRPr lang="es-ES" dirty="0"/>
          </a:p>
        </p:txBody>
      </p:sp>
      <p:sp>
        <p:nvSpPr>
          <p:cNvPr id="3" name="Marcador de texto 2"/>
          <p:cNvSpPr>
            <a:spLocks noGrp="1"/>
          </p:cNvSpPr>
          <p:nvPr>
            <p:ph type="body" idx="1"/>
          </p:nvPr>
        </p:nvSpPr>
        <p:spPr>
          <a:xfrm>
            <a:off x="1597296" y="1797627"/>
            <a:ext cx="3482400" cy="2952048"/>
          </a:xfrm>
        </p:spPr>
        <p:txBody>
          <a:bodyPr/>
          <a:lstStyle/>
          <a:p>
            <a:r>
              <a:rPr lang="es-CL" dirty="0" smtClean="0"/>
              <a:t>Activo no transferible</a:t>
            </a:r>
          </a:p>
          <a:p>
            <a:r>
              <a:rPr lang="es-CL" dirty="0" smtClean="0"/>
              <a:t>Representa las características estáticas del producto</a:t>
            </a:r>
          </a:p>
          <a:p>
            <a:r>
              <a:rPr lang="es-CL" dirty="0" smtClean="0"/>
              <a:t>Manipulable solo por una manufactura</a:t>
            </a:r>
            <a:endParaRPr lang="es-ES" dirty="0"/>
          </a:p>
        </p:txBody>
      </p:sp>
      <p:sp>
        <p:nvSpPr>
          <p:cNvPr id="4" name="Marcador de texto 3"/>
          <p:cNvSpPr>
            <a:spLocks noGrp="1"/>
          </p:cNvSpPr>
          <p:nvPr>
            <p:ph type="body" idx="2"/>
          </p:nvPr>
        </p:nvSpPr>
        <p:spPr>
          <a:xfrm>
            <a:off x="5268071" y="1797627"/>
            <a:ext cx="3482400" cy="2952048"/>
          </a:xfrm>
        </p:spPr>
        <p:txBody>
          <a:bodyPr/>
          <a:lstStyle/>
          <a:p>
            <a:r>
              <a:rPr lang="es-CL" dirty="0" smtClean="0"/>
              <a:t>Activo transferible</a:t>
            </a:r>
          </a:p>
          <a:p>
            <a:r>
              <a:rPr lang="es-CL" dirty="0" smtClean="0"/>
              <a:t>Representa el estado de las existencias de productos</a:t>
            </a:r>
          </a:p>
          <a:p>
            <a:r>
              <a:rPr lang="es-CL" dirty="0" smtClean="0"/>
              <a:t>Manipulable por el activo de infraestructura en el que se encuentre</a:t>
            </a:r>
          </a:p>
          <a:p>
            <a:pPr marL="88900" indent="0">
              <a:buNone/>
            </a:pPr>
            <a:endParaRPr lang="es-ES" dirty="0"/>
          </a:p>
        </p:txBody>
      </p:sp>
      <p:sp>
        <p:nvSpPr>
          <p:cNvPr id="5" name="Marcador de número de diapositiva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15</a:t>
            </a:fld>
            <a:endParaRPr lang="es-ES"/>
          </a:p>
        </p:txBody>
      </p:sp>
      <p:sp>
        <p:nvSpPr>
          <p:cNvPr id="6" name="CuadroTexto 5"/>
          <p:cNvSpPr txBox="1"/>
          <p:nvPr/>
        </p:nvSpPr>
        <p:spPr>
          <a:xfrm>
            <a:off x="1597296" y="1397517"/>
            <a:ext cx="2249214" cy="400110"/>
          </a:xfrm>
          <a:prstGeom prst="rect">
            <a:avLst/>
          </a:prstGeom>
          <a:noFill/>
        </p:spPr>
        <p:txBody>
          <a:bodyPr wrap="square" rtlCol="0">
            <a:spAutoFit/>
          </a:bodyPr>
          <a:lstStyle/>
          <a:p>
            <a:r>
              <a:rPr lang="es-CL" sz="2000" b="1" dirty="0">
                <a:solidFill>
                  <a:srgbClr val="002060"/>
                </a:solidFill>
                <a:latin typeface="Barlow"/>
                <a:ea typeface="Barlow"/>
                <a:cs typeface="Barlow"/>
              </a:rPr>
              <a:t>Producto</a:t>
            </a:r>
            <a:endParaRPr lang="es-ES" sz="2000" b="1" dirty="0">
              <a:solidFill>
                <a:srgbClr val="002060"/>
              </a:solidFill>
              <a:latin typeface="Barlow"/>
              <a:ea typeface="Barlow"/>
              <a:cs typeface="Barlow"/>
            </a:endParaRPr>
          </a:p>
        </p:txBody>
      </p:sp>
      <p:sp>
        <p:nvSpPr>
          <p:cNvPr id="7" name="CuadroTexto 6"/>
          <p:cNvSpPr txBox="1"/>
          <p:nvPr/>
        </p:nvSpPr>
        <p:spPr>
          <a:xfrm>
            <a:off x="5268071" y="1397517"/>
            <a:ext cx="924910" cy="400110"/>
          </a:xfrm>
          <a:prstGeom prst="rect">
            <a:avLst/>
          </a:prstGeom>
          <a:noFill/>
        </p:spPr>
        <p:txBody>
          <a:bodyPr wrap="square" rtlCol="0">
            <a:spAutoFit/>
          </a:bodyPr>
          <a:lstStyle/>
          <a:p>
            <a:r>
              <a:rPr lang="es-CL" sz="2000" b="1" dirty="0">
                <a:solidFill>
                  <a:srgbClr val="002060"/>
                </a:solidFill>
                <a:latin typeface="Barlow"/>
                <a:ea typeface="Barlow"/>
                <a:cs typeface="Barlow"/>
              </a:rPr>
              <a:t>Lote</a:t>
            </a:r>
            <a:endParaRPr lang="es-ES" sz="2000" b="1" dirty="0">
              <a:solidFill>
                <a:srgbClr val="002060"/>
              </a:solidFill>
              <a:latin typeface="Barlow"/>
              <a:ea typeface="Barlow"/>
              <a:cs typeface="Barlow"/>
            </a:endParaRPr>
          </a:p>
        </p:txBody>
      </p:sp>
      <p:sp>
        <p:nvSpPr>
          <p:cNvPr id="8" name="Google Shape;455;p39"/>
          <p:cNvSpPr/>
          <p:nvPr/>
        </p:nvSpPr>
        <p:spPr>
          <a:xfrm>
            <a:off x="8171699" y="630620"/>
            <a:ext cx="362701" cy="3258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8286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fade">
                                      <p:cBhvr>
                                        <p:cTn id="47" dur="500"/>
                                        <p:tgtEl>
                                          <p:spTgt spid="4">
                                            <p:txEl>
                                              <p:pRg st="2" end="2"/>
                                            </p:txEl>
                                          </p:spTgt>
                                        </p:tgtEl>
                                      </p:cBhvr>
                                    </p:animEffect>
                                  </p:childTnLst>
                                </p:cTn>
                              </p:par>
                            </p:childTnLst>
                          </p:cTn>
                        </p:par>
                        <p:par>
                          <p:cTn id="48" fill="hold">
                            <p:stCondLst>
                              <p:cond delay="500"/>
                            </p:stCondLst>
                            <p:childTnLst>
                              <p:par>
                                <p:cTn id="49" presetID="6" presetClass="emph" presetSubtype="0" fill="hold" grpId="0" nodeType="afterEffect">
                                  <p:stCondLst>
                                    <p:cond delay="0"/>
                                  </p:stCondLst>
                                  <p:childTnLst>
                                    <p:animScale>
                                      <p:cBhvr>
                                        <p:cTn id="50" dur="15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P spid="6" grpId="0"/>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61;p39"/>
          <p:cNvGrpSpPr/>
          <p:nvPr/>
        </p:nvGrpSpPr>
        <p:grpSpPr>
          <a:xfrm>
            <a:off x="4819377" y="4076745"/>
            <a:ext cx="350194" cy="279480"/>
            <a:chOff x="1921475" y="3695200"/>
            <a:chExt cx="438400" cy="349875"/>
          </a:xfrm>
        </p:grpSpPr>
        <p:sp>
          <p:nvSpPr>
            <p:cNvPr id="10"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61;p39"/>
          <p:cNvGrpSpPr/>
          <p:nvPr/>
        </p:nvGrpSpPr>
        <p:grpSpPr>
          <a:xfrm>
            <a:off x="4200366" y="4076745"/>
            <a:ext cx="350194" cy="279480"/>
            <a:chOff x="1921475" y="3695200"/>
            <a:chExt cx="438400" cy="349875"/>
          </a:xfrm>
        </p:grpSpPr>
        <p:sp>
          <p:nvSpPr>
            <p:cNvPr id="14"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61;p39"/>
          <p:cNvGrpSpPr/>
          <p:nvPr/>
        </p:nvGrpSpPr>
        <p:grpSpPr>
          <a:xfrm>
            <a:off x="3581355" y="4076745"/>
            <a:ext cx="350194" cy="279480"/>
            <a:chOff x="1921475" y="3695200"/>
            <a:chExt cx="438400" cy="349875"/>
          </a:xfrm>
        </p:grpSpPr>
        <p:sp>
          <p:nvSpPr>
            <p:cNvPr id="18"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61;p39"/>
          <p:cNvGrpSpPr/>
          <p:nvPr/>
        </p:nvGrpSpPr>
        <p:grpSpPr>
          <a:xfrm>
            <a:off x="2962915" y="4076745"/>
            <a:ext cx="350194" cy="279480"/>
            <a:chOff x="1921475" y="3695200"/>
            <a:chExt cx="438400" cy="349875"/>
          </a:xfrm>
        </p:grpSpPr>
        <p:sp>
          <p:nvSpPr>
            <p:cNvPr id="22"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Marcador de número de diapositiva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16</a:t>
            </a:fld>
            <a:endParaRPr lang="es-ES"/>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468" y="615863"/>
            <a:ext cx="3249324" cy="3085296"/>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251" y="615863"/>
            <a:ext cx="3191320" cy="4229690"/>
          </a:xfrm>
          <a:prstGeom prst="rect">
            <a:avLst/>
          </a:prstGeom>
        </p:spPr>
      </p:pic>
      <p:grpSp>
        <p:nvGrpSpPr>
          <p:cNvPr id="5" name="Google Shape;439;p39"/>
          <p:cNvGrpSpPr/>
          <p:nvPr/>
        </p:nvGrpSpPr>
        <p:grpSpPr>
          <a:xfrm>
            <a:off x="1117657" y="587454"/>
            <a:ext cx="331662" cy="401417"/>
            <a:chOff x="584925" y="922575"/>
            <a:chExt cx="415200" cy="502525"/>
          </a:xfrm>
          <a:solidFill>
            <a:schemeClr val="bg2">
              <a:lumMod val="20000"/>
              <a:lumOff val="80000"/>
            </a:schemeClr>
          </a:solidFill>
        </p:grpSpPr>
        <p:sp>
          <p:nvSpPr>
            <p:cNvPr id="6" name="Google Shape;44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solidFill>
                <a:schemeClr val="bg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solidFill>
                <a:schemeClr val="bg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solidFill>
                <a:schemeClr val="bg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9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ppt_w</p:attrName>
                                        </p:attrNameLst>
                                      </p:cBhvr>
                                      <p:tavLst>
                                        <p:tav tm="0" fmla="#ppt_w*sin(2.5*pi*$)">
                                          <p:val>
                                            <p:fltVal val="0"/>
                                          </p:val>
                                        </p:tav>
                                        <p:tav tm="100000">
                                          <p:val>
                                            <p:fltVal val="1"/>
                                          </p:val>
                                        </p:tav>
                                      </p:tavLst>
                                    </p:anim>
                                    <p:anim calcmode="lin" valueType="num">
                                      <p:cBhvr>
                                        <p:cTn id="9" dur="1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500"/>
                            </p:stCondLst>
                            <p:childTnLst>
                              <p:par>
                                <p:cTn id="33" presetID="63" presetClass="path" presetSubtype="0" accel="50000" decel="50000" fill="hold" nodeType="afterEffect">
                                  <p:stCondLst>
                                    <p:cond delay="0"/>
                                  </p:stCondLst>
                                  <p:childTnLst>
                                    <p:animMotion origin="layout" path="M -5.55556E-7 -3.08642E-6 L 0.27708 -0.00185 " pathEditMode="relative" rAng="0" ptsTypes="AA">
                                      <p:cBhvr>
                                        <p:cTn id="34" dur="750" fill="hold"/>
                                        <p:tgtEl>
                                          <p:spTgt spid="9"/>
                                        </p:tgtEl>
                                        <p:attrNameLst>
                                          <p:attrName>ppt_x</p:attrName>
                                          <p:attrName>ppt_y</p:attrName>
                                        </p:attrNameLst>
                                      </p:cBhvr>
                                      <p:rCtr x="13854" y="-93"/>
                                    </p:animMotion>
                                  </p:childTnLst>
                                </p:cTn>
                              </p:par>
                            </p:childTnLst>
                          </p:cTn>
                        </p:par>
                        <p:par>
                          <p:cTn id="35" fill="hold">
                            <p:stCondLst>
                              <p:cond delay="1250"/>
                            </p:stCondLst>
                            <p:childTnLst>
                              <p:par>
                                <p:cTn id="36" presetID="63" presetClass="path" presetSubtype="0" accel="50000" decel="50000" fill="hold" nodeType="afterEffect">
                                  <p:stCondLst>
                                    <p:cond delay="0"/>
                                  </p:stCondLst>
                                  <p:childTnLst>
                                    <p:animMotion origin="layout" path="M -2.22222E-6 -3.08642E-6 L 0.27656 -0.00185 " pathEditMode="relative" rAng="0" ptsTypes="AA">
                                      <p:cBhvr>
                                        <p:cTn id="37" dur="750" fill="hold"/>
                                        <p:tgtEl>
                                          <p:spTgt spid="13"/>
                                        </p:tgtEl>
                                        <p:attrNameLst>
                                          <p:attrName>ppt_x</p:attrName>
                                          <p:attrName>ppt_y</p:attrName>
                                        </p:attrNameLst>
                                      </p:cBhvr>
                                      <p:rCtr x="13819" y="-93"/>
                                    </p:animMotion>
                                  </p:childTnLst>
                                </p:cTn>
                              </p:par>
                            </p:childTnLst>
                          </p:cTn>
                        </p:par>
                        <p:par>
                          <p:cTn id="38" fill="hold">
                            <p:stCondLst>
                              <p:cond delay="2000"/>
                            </p:stCondLst>
                            <p:childTnLst>
                              <p:par>
                                <p:cTn id="39" presetID="63" presetClass="path" presetSubtype="0" accel="50000" decel="50000" fill="hold" nodeType="afterEffect">
                                  <p:stCondLst>
                                    <p:cond delay="0"/>
                                  </p:stCondLst>
                                  <p:childTnLst>
                                    <p:animMotion origin="layout" path="M -3.88889E-6 -3.08642E-6 L 0.27431 -0.00061 " pathEditMode="relative" rAng="0" ptsTypes="AA">
                                      <p:cBhvr>
                                        <p:cTn id="40" dur="750" fill="hold"/>
                                        <p:tgtEl>
                                          <p:spTgt spid="17"/>
                                        </p:tgtEl>
                                        <p:attrNameLst>
                                          <p:attrName>ppt_x</p:attrName>
                                          <p:attrName>ppt_y</p:attrName>
                                        </p:attrNameLst>
                                      </p:cBhvr>
                                      <p:rCtr x="13715" y="-31"/>
                                    </p:animMotion>
                                  </p:childTnLst>
                                </p:cTn>
                              </p:par>
                            </p:childTnLst>
                          </p:cTn>
                        </p:par>
                        <p:par>
                          <p:cTn id="41" fill="hold">
                            <p:stCondLst>
                              <p:cond delay="2750"/>
                            </p:stCondLst>
                            <p:childTnLst>
                              <p:par>
                                <p:cTn id="42" presetID="63" presetClass="path" presetSubtype="0" accel="50000" decel="50000" fill="hold" nodeType="afterEffect">
                                  <p:stCondLst>
                                    <p:cond delay="0"/>
                                  </p:stCondLst>
                                  <p:childTnLst>
                                    <p:animMotion origin="layout" path="M 4.44444E-6 -3.08642E-6 L 0.27274 -0.00061 " pathEditMode="relative" rAng="0" ptsTypes="AA">
                                      <p:cBhvr>
                                        <p:cTn id="43" dur="750" fill="hold"/>
                                        <p:tgtEl>
                                          <p:spTgt spid="21"/>
                                        </p:tgtEl>
                                        <p:attrNameLst>
                                          <p:attrName>ppt_x</p:attrName>
                                          <p:attrName>ppt_y</p:attrName>
                                        </p:attrNameLst>
                                      </p:cBhvr>
                                      <p:rCtr x="13628"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smtClean="0"/>
              <a:t>Ciclo de Vida de Lote</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17</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961" y="323528"/>
            <a:ext cx="7752945" cy="3795914"/>
          </a:xfrm>
          <a:prstGeom prst="rect">
            <a:avLst/>
          </a:prstGeom>
        </p:spPr>
      </p:pic>
      <p:grpSp>
        <p:nvGrpSpPr>
          <p:cNvPr id="12" name="Google Shape;647;p39"/>
          <p:cNvGrpSpPr/>
          <p:nvPr/>
        </p:nvGrpSpPr>
        <p:grpSpPr>
          <a:xfrm>
            <a:off x="7986409" y="4391007"/>
            <a:ext cx="370291" cy="323986"/>
            <a:chOff x="5241175" y="4959100"/>
            <a:chExt cx="539775" cy="517775"/>
          </a:xfrm>
        </p:grpSpPr>
        <p:sp>
          <p:nvSpPr>
            <p:cNvPr id="13" name="Google Shape;648;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9;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0;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1;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2;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3;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8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Activos: Manufactura, Transporte y Almacén</a:t>
            </a:r>
            <a:endParaRPr lang="es-ES" dirty="0"/>
          </a:p>
        </p:txBody>
      </p:sp>
      <p:sp>
        <p:nvSpPr>
          <p:cNvPr id="3" name="Marcador de texto 2"/>
          <p:cNvSpPr>
            <a:spLocks noGrp="1"/>
          </p:cNvSpPr>
          <p:nvPr>
            <p:ph type="body" idx="1"/>
          </p:nvPr>
        </p:nvSpPr>
        <p:spPr>
          <a:xfrm>
            <a:off x="1560175" y="1797627"/>
            <a:ext cx="2317500" cy="2952298"/>
          </a:xfrm>
        </p:spPr>
        <p:txBody>
          <a:bodyPr/>
          <a:lstStyle/>
          <a:p>
            <a:r>
              <a:rPr lang="es-CL" dirty="0" smtClean="0"/>
              <a:t>Intervienen en la creación y gestión de productos y lote</a:t>
            </a:r>
          </a:p>
          <a:p>
            <a:r>
              <a:rPr lang="es-CL" dirty="0" smtClean="0"/>
              <a:t>Reparar y usar lotes</a:t>
            </a:r>
          </a:p>
          <a:p>
            <a:endParaRPr lang="es-ES" dirty="0"/>
          </a:p>
        </p:txBody>
      </p:sp>
      <p:sp>
        <p:nvSpPr>
          <p:cNvPr id="4" name="Marcador de texto 3"/>
          <p:cNvSpPr>
            <a:spLocks noGrp="1"/>
          </p:cNvSpPr>
          <p:nvPr>
            <p:ph type="body" idx="2"/>
          </p:nvPr>
        </p:nvSpPr>
        <p:spPr>
          <a:xfrm>
            <a:off x="3996525" y="1797627"/>
            <a:ext cx="2317500" cy="2952298"/>
          </a:xfrm>
        </p:spPr>
        <p:txBody>
          <a:bodyPr/>
          <a:lstStyle/>
          <a:p>
            <a:r>
              <a:rPr lang="es-CL" dirty="0" smtClean="0"/>
              <a:t>Intervienen en la transportación de lotes</a:t>
            </a:r>
          </a:p>
          <a:p>
            <a:r>
              <a:rPr lang="es-CL" dirty="0" smtClean="0"/>
              <a:t>Transferir lotes</a:t>
            </a:r>
          </a:p>
          <a:p>
            <a:r>
              <a:rPr lang="es-CL" dirty="0" smtClean="0"/>
              <a:t>Poner en reparación lotes</a:t>
            </a:r>
            <a:endParaRPr lang="es-ES" dirty="0"/>
          </a:p>
        </p:txBody>
      </p:sp>
      <p:sp>
        <p:nvSpPr>
          <p:cNvPr id="5" name="Marcador de texto 4"/>
          <p:cNvSpPr>
            <a:spLocks noGrp="1"/>
          </p:cNvSpPr>
          <p:nvPr>
            <p:ph type="body" idx="3"/>
          </p:nvPr>
        </p:nvSpPr>
        <p:spPr>
          <a:xfrm>
            <a:off x="6432874" y="1797627"/>
            <a:ext cx="2317500" cy="2952298"/>
          </a:xfrm>
        </p:spPr>
        <p:txBody>
          <a:bodyPr/>
          <a:lstStyle/>
          <a:p>
            <a:r>
              <a:rPr lang="es-CL" dirty="0" smtClean="0"/>
              <a:t>Intervienen en el almacenamiento de lotes</a:t>
            </a:r>
          </a:p>
          <a:p>
            <a:r>
              <a:rPr lang="es-CL" dirty="0" smtClean="0"/>
              <a:t>Vender lotes</a:t>
            </a:r>
          </a:p>
          <a:p>
            <a:r>
              <a:rPr lang="es-CL" dirty="0" smtClean="0"/>
              <a:t>Recibir devoluciones de lotes</a:t>
            </a:r>
          </a:p>
          <a:p>
            <a:endParaRPr lang="es-ES" dirty="0"/>
          </a:p>
        </p:txBody>
      </p:sp>
      <p:sp>
        <p:nvSpPr>
          <p:cNvPr id="6" name="Marcador de número de diapositiva 5"/>
          <p:cNvSpPr>
            <a:spLocks noGrp="1"/>
          </p:cNvSpPr>
          <p:nvPr>
            <p:ph type="sldNum" idx="12"/>
          </p:nvPr>
        </p:nvSpPr>
        <p:spPr>
          <a:xfrm>
            <a:off x="8750400" y="4405491"/>
            <a:ext cx="393600" cy="344334"/>
          </a:xfrm>
        </p:spPr>
        <p:txBody>
          <a:bodyPr/>
          <a:lstStyle/>
          <a:p>
            <a:pPr marL="0" lvl="0" indent="0" algn="ctr" rtl="0">
              <a:spcBef>
                <a:spcPts val="0"/>
              </a:spcBef>
              <a:spcAft>
                <a:spcPts val="0"/>
              </a:spcAft>
              <a:buNone/>
            </a:pPr>
            <a:fld id="{00000000-1234-1234-1234-123412341234}" type="slidenum">
              <a:rPr lang="es-ES" smtClean="0"/>
              <a:t>18</a:t>
            </a:fld>
            <a:endParaRPr lang="es-ES"/>
          </a:p>
        </p:txBody>
      </p:sp>
      <p:sp>
        <p:nvSpPr>
          <p:cNvPr id="7" name="CuadroTexto 6"/>
          <p:cNvSpPr txBox="1"/>
          <p:nvPr/>
        </p:nvSpPr>
        <p:spPr>
          <a:xfrm>
            <a:off x="1597296" y="1397517"/>
            <a:ext cx="2249214" cy="400110"/>
          </a:xfrm>
          <a:prstGeom prst="rect">
            <a:avLst/>
          </a:prstGeom>
          <a:noFill/>
        </p:spPr>
        <p:txBody>
          <a:bodyPr wrap="square" rtlCol="0">
            <a:spAutoFit/>
          </a:bodyPr>
          <a:lstStyle/>
          <a:p>
            <a:r>
              <a:rPr lang="es-CL" sz="2000" b="1" dirty="0" smtClean="0">
                <a:solidFill>
                  <a:srgbClr val="002060"/>
                </a:solidFill>
                <a:latin typeface="Barlow"/>
                <a:ea typeface="Barlow"/>
                <a:cs typeface="Barlow"/>
              </a:rPr>
              <a:t>Manufactura</a:t>
            </a:r>
            <a:endParaRPr lang="es-ES" sz="2000" b="1" dirty="0">
              <a:solidFill>
                <a:srgbClr val="002060"/>
              </a:solidFill>
              <a:latin typeface="Barlow"/>
              <a:ea typeface="Barlow"/>
              <a:cs typeface="Barlow"/>
            </a:endParaRPr>
          </a:p>
        </p:txBody>
      </p:sp>
      <p:sp>
        <p:nvSpPr>
          <p:cNvPr id="8" name="CuadroTexto 7"/>
          <p:cNvSpPr txBox="1"/>
          <p:nvPr/>
        </p:nvSpPr>
        <p:spPr>
          <a:xfrm>
            <a:off x="3996525" y="1397517"/>
            <a:ext cx="2249214" cy="400110"/>
          </a:xfrm>
          <a:prstGeom prst="rect">
            <a:avLst/>
          </a:prstGeom>
          <a:noFill/>
        </p:spPr>
        <p:txBody>
          <a:bodyPr wrap="square" rtlCol="0">
            <a:spAutoFit/>
          </a:bodyPr>
          <a:lstStyle/>
          <a:p>
            <a:r>
              <a:rPr lang="es-CL" sz="2000" b="1" dirty="0" smtClean="0">
                <a:solidFill>
                  <a:srgbClr val="002060"/>
                </a:solidFill>
                <a:latin typeface="Barlow"/>
                <a:ea typeface="Barlow"/>
                <a:cs typeface="Barlow"/>
              </a:rPr>
              <a:t>Transporte</a:t>
            </a:r>
            <a:endParaRPr lang="es-ES" sz="2000" b="1" dirty="0">
              <a:solidFill>
                <a:srgbClr val="002060"/>
              </a:solidFill>
              <a:latin typeface="Barlow"/>
              <a:ea typeface="Barlow"/>
              <a:cs typeface="Barlow"/>
            </a:endParaRPr>
          </a:p>
        </p:txBody>
      </p:sp>
      <p:sp>
        <p:nvSpPr>
          <p:cNvPr id="9" name="CuadroTexto 8"/>
          <p:cNvSpPr txBox="1"/>
          <p:nvPr/>
        </p:nvSpPr>
        <p:spPr>
          <a:xfrm>
            <a:off x="6432874" y="1397517"/>
            <a:ext cx="2249214" cy="400110"/>
          </a:xfrm>
          <a:prstGeom prst="rect">
            <a:avLst/>
          </a:prstGeom>
          <a:noFill/>
        </p:spPr>
        <p:txBody>
          <a:bodyPr wrap="square" rtlCol="0">
            <a:spAutoFit/>
          </a:bodyPr>
          <a:lstStyle/>
          <a:p>
            <a:r>
              <a:rPr lang="es-CL" sz="2000" b="1" dirty="0" smtClean="0">
                <a:solidFill>
                  <a:srgbClr val="002060"/>
                </a:solidFill>
                <a:latin typeface="Barlow"/>
                <a:ea typeface="Barlow"/>
                <a:cs typeface="Barlow"/>
              </a:rPr>
              <a:t>Almacén</a:t>
            </a:r>
            <a:endParaRPr lang="es-ES" sz="2000" b="1" dirty="0">
              <a:solidFill>
                <a:srgbClr val="002060"/>
              </a:solidFill>
              <a:latin typeface="Barlow"/>
              <a:ea typeface="Barlow"/>
              <a:cs typeface="Barlow"/>
            </a:endParaRPr>
          </a:p>
        </p:txBody>
      </p:sp>
      <p:sp>
        <p:nvSpPr>
          <p:cNvPr id="10" name="Google Shape;543;p39"/>
          <p:cNvSpPr/>
          <p:nvPr/>
        </p:nvSpPr>
        <p:spPr>
          <a:xfrm>
            <a:off x="8154252" y="627090"/>
            <a:ext cx="339490" cy="339470"/>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3">
                                            <p:txEl>
                                              <p:pRg st="0" end="0"/>
                                            </p:txEl>
                                          </p:spTgt>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p:cTn id="3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4">
                                            <p:txEl>
                                              <p:pRg st="0" end="0"/>
                                            </p:txEl>
                                          </p:spTgt>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p:cTn id="39"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4">
                                            <p:txEl>
                                              <p:pRg st="1" end="1"/>
                                            </p:txEl>
                                          </p:spTgt>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 calcmode="lin" valueType="num">
                                      <p:cBhvr>
                                        <p:cTn id="45"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cTn>
                              </p:par>
                            </p:childTnLst>
                          </p:cTn>
                        </p:par>
                        <p:par>
                          <p:cTn id="53" fill="hold">
                            <p:stCondLst>
                              <p:cond delay="500"/>
                            </p:stCondLst>
                            <p:childTnLst>
                              <p:par>
                                <p:cTn id="54" presetID="53" presetClass="entr" presetSubtype="16" fill="hold" grpId="0" nodeType="afterEffect">
                                  <p:stCondLst>
                                    <p:cond delay="0"/>
                                  </p:stCondLst>
                                  <p:childTnLst>
                                    <p:set>
                                      <p:cBhvr>
                                        <p:cTn id="55" dur="1" fill="hold">
                                          <p:stCondLst>
                                            <p:cond delay="0"/>
                                          </p:stCondLst>
                                        </p:cTn>
                                        <p:tgtEl>
                                          <p:spTgt spid="5">
                                            <p:txEl>
                                              <p:pRg st="0" end="0"/>
                                            </p:txEl>
                                          </p:spTgt>
                                        </p:tgtEl>
                                        <p:attrNameLst>
                                          <p:attrName>style.visibility</p:attrName>
                                        </p:attrNameLst>
                                      </p:cBhvr>
                                      <p:to>
                                        <p:strVal val="visible"/>
                                      </p:to>
                                    </p:set>
                                    <p:anim calcmode="lin" valueType="num">
                                      <p:cBhvr>
                                        <p:cTn id="56"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
                                            <p:txEl>
                                              <p:pRg st="0" end="0"/>
                                            </p:txEl>
                                          </p:spTgt>
                                        </p:tgtEl>
                                      </p:cBhvr>
                                    </p:animEffect>
                                  </p:childTnLst>
                                </p:cTn>
                              </p:par>
                            </p:childTnLst>
                          </p:cTn>
                        </p:par>
                        <p:par>
                          <p:cTn id="59" fill="hold">
                            <p:stCondLst>
                              <p:cond delay="1000"/>
                            </p:stCondLst>
                            <p:childTnLst>
                              <p:par>
                                <p:cTn id="60" presetID="53" presetClass="entr" presetSubtype="16" fill="hold" grpId="0" nodeType="after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 calcmode="lin" valueType="num">
                                      <p:cBhvr>
                                        <p:cTn id="6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6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64" dur="500"/>
                                        <p:tgtEl>
                                          <p:spTgt spid="5">
                                            <p:txEl>
                                              <p:pRg st="1" end="1"/>
                                            </p:txEl>
                                          </p:spTgt>
                                        </p:tgtEl>
                                      </p:cBhvr>
                                    </p:animEffect>
                                  </p:childTnLst>
                                </p:cTn>
                              </p:par>
                            </p:childTnLst>
                          </p:cTn>
                        </p:par>
                        <p:par>
                          <p:cTn id="65" fill="hold">
                            <p:stCondLst>
                              <p:cond delay="1500"/>
                            </p:stCondLst>
                            <p:childTnLst>
                              <p:par>
                                <p:cTn id="66" presetID="53" presetClass="entr" presetSubtype="16" fill="hold" grpId="0" nodeType="after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 calcmode="lin" valueType="num">
                                      <p:cBhvr>
                                        <p:cTn id="6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6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7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19</a:t>
            </a:fld>
            <a:endParaRPr lang="es-ES"/>
          </a:p>
        </p:txBody>
      </p:sp>
      <p:sp>
        <p:nvSpPr>
          <p:cNvPr id="3" name="Google Shape;596;p39"/>
          <p:cNvSpPr/>
          <p:nvPr/>
        </p:nvSpPr>
        <p:spPr>
          <a:xfrm>
            <a:off x="1061879" y="685026"/>
            <a:ext cx="383384" cy="21657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bg2">
              <a:lumMod val="20000"/>
              <a:lumOff val="80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Diagrama 3"/>
          <p:cNvGraphicFramePr/>
          <p:nvPr>
            <p:extLst>
              <p:ext uri="{D42A27DB-BD31-4B8C-83A1-F6EECF244321}">
                <p14:modId xmlns:p14="http://schemas.microsoft.com/office/powerpoint/2010/main" val="2485427742"/>
              </p:ext>
            </p:extLst>
          </p:nvPr>
        </p:nvGraphicFramePr>
        <p:xfrm>
          <a:off x="2120900" y="957351"/>
          <a:ext cx="6096000" cy="380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3175000" y="284916"/>
            <a:ext cx="4367348" cy="400110"/>
          </a:xfrm>
          <a:prstGeom prst="rect">
            <a:avLst/>
          </a:prstGeom>
          <a:noFill/>
        </p:spPr>
        <p:txBody>
          <a:bodyPr wrap="square" rtlCol="0">
            <a:spAutoFit/>
          </a:bodyPr>
          <a:lstStyle/>
          <a:p>
            <a:r>
              <a:rPr lang="es-CL" sz="2000" b="1" dirty="0" smtClean="0">
                <a:solidFill>
                  <a:srgbClr val="002060"/>
                </a:solidFill>
                <a:latin typeface="Barlow"/>
                <a:ea typeface="Barlow"/>
                <a:cs typeface="Barlow"/>
              </a:rPr>
              <a:t>Flujo General de una transacción</a:t>
            </a:r>
            <a:endParaRPr lang="es-ES" sz="2000" b="1" dirty="0">
              <a:solidFill>
                <a:srgbClr val="002060"/>
              </a:solidFill>
              <a:latin typeface="Barlow"/>
              <a:ea typeface="Barlow"/>
              <a:cs typeface="Barlow"/>
            </a:endParaRPr>
          </a:p>
        </p:txBody>
      </p:sp>
    </p:spTree>
    <p:extLst>
      <p:ext uri="{BB962C8B-B14F-4D97-AF65-F5344CB8AC3E}">
        <p14:creationId xmlns:p14="http://schemas.microsoft.com/office/powerpoint/2010/main" val="2290648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¿Qué es </a:t>
            </a:r>
            <a:r>
              <a:rPr lang="es-CL" dirty="0" err="1" smtClean="0"/>
              <a:t>Supply</a:t>
            </a:r>
            <a:r>
              <a:rPr lang="es-CL" dirty="0" smtClean="0"/>
              <a:t> </a:t>
            </a:r>
            <a:r>
              <a:rPr lang="es-CL" dirty="0" err="1" smtClean="0"/>
              <a:t>Chain</a:t>
            </a:r>
            <a:r>
              <a:rPr lang="es-CL" dirty="0" smtClean="0"/>
              <a:t>?</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a:t>
            </a:fld>
            <a:endParaRPr lang="es-ES"/>
          </a:p>
        </p:txBody>
      </p:sp>
      <p:sp>
        <p:nvSpPr>
          <p:cNvPr id="5" name="Google Shape;587;p39"/>
          <p:cNvSpPr/>
          <p:nvPr/>
        </p:nvSpPr>
        <p:spPr>
          <a:xfrm>
            <a:off x="8153359" y="609536"/>
            <a:ext cx="374597" cy="374577"/>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uadroTexto 5"/>
          <p:cNvSpPr txBox="1"/>
          <p:nvPr/>
        </p:nvSpPr>
        <p:spPr>
          <a:xfrm>
            <a:off x="6205927" y="1441717"/>
            <a:ext cx="2938073" cy="3416320"/>
          </a:xfrm>
          <a:prstGeom prst="rect">
            <a:avLst/>
          </a:prstGeom>
          <a:noFill/>
        </p:spPr>
        <p:txBody>
          <a:bodyPr wrap="square" rtlCol="0">
            <a:spAutoFit/>
          </a:bodyPr>
          <a:lstStyle/>
          <a:p>
            <a:pPr marL="0" indent="0">
              <a:buNone/>
            </a:pPr>
            <a:r>
              <a:rPr lang="es-ES" sz="1800" b="1" dirty="0"/>
              <a:t>Según ASCM: R</a:t>
            </a:r>
            <a:r>
              <a:rPr lang="es-ES" sz="1800" b="1" dirty="0" smtClean="0"/>
              <a:t>ed global de </a:t>
            </a:r>
            <a:r>
              <a:rPr lang="es-ES" sz="1800" b="1" dirty="0"/>
              <a:t>empresas usada para producir y distribuir productos y </a:t>
            </a:r>
            <a:r>
              <a:rPr lang="es-ES" sz="1800" b="1" dirty="0" smtClean="0"/>
              <a:t>servicios, </a:t>
            </a:r>
            <a:r>
              <a:rPr lang="es-ES" sz="1800" b="1" dirty="0"/>
              <a:t>desde la </a:t>
            </a:r>
            <a:r>
              <a:rPr lang="es-ES" sz="1800" b="1" dirty="0" smtClean="0"/>
              <a:t>obtención de </a:t>
            </a:r>
            <a:r>
              <a:rPr lang="es-ES" sz="1800" b="1" dirty="0"/>
              <a:t>materias primas hasta distribuir los productos a los clientes </a:t>
            </a:r>
            <a:r>
              <a:rPr lang="es-ES" sz="1800" b="1" dirty="0" smtClean="0"/>
              <a:t>finales, </a:t>
            </a:r>
            <a:r>
              <a:rPr lang="es-ES" sz="1800" b="1" dirty="0"/>
              <a:t>a través de </a:t>
            </a:r>
            <a:r>
              <a:rPr lang="es-ES" sz="1800" b="1" dirty="0" smtClean="0"/>
              <a:t>un diseño </a:t>
            </a:r>
            <a:r>
              <a:rPr lang="es-ES" sz="1800" b="1" dirty="0"/>
              <a:t>de flujos de información, distribución física y cobro. </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34" y="1441717"/>
            <a:ext cx="4627936" cy="3261116"/>
          </a:xfrm>
          <a:prstGeom prst="rect">
            <a:avLst/>
          </a:prstGeom>
        </p:spPr>
      </p:pic>
    </p:spTree>
    <p:extLst>
      <p:ext uri="{BB962C8B-B14F-4D97-AF65-F5344CB8AC3E}">
        <p14:creationId xmlns:p14="http://schemas.microsoft.com/office/powerpoint/2010/main" val="825563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Red de pruebas</a:t>
            </a:r>
            <a:endParaRPr lang="es-ES" dirty="0"/>
          </a:p>
        </p:txBody>
      </p:sp>
      <p:sp>
        <p:nvSpPr>
          <p:cNvPr id="3" name="Marcador de texto 2"/>
          <p:cNvSpPr>
            <a:spLocks noGrp="1"/>
          </p:cNvSpPr>
          <p:nvPr>
            <p:ph type="body" idx="1"/>
          </p:nvPr>
        </p:nvSpPr>
        <p:spPr/>
        <p:txBody>
          <a:bodyPr/>
          <a:lstStyle/>
          <a:p>
            <a:r>
              <a:rPr lang="es-CL" dirty="0" smtClean="0"/>
              <a:t>Ejecuta un </a:t>
            </a:r>
            <a:r>
              <a:rPr lang="es-CL" dirty="0" err="1" smtClean="0"/>
              <a:t>chaincode</a:t>
            </a:r>
            <a:r>
              <a:rPr lang="es-CL" dirty="0" smtClean="0"/>
              <a:t> como un servicio externo</a:t>
            </a:r>
          </a:p>
          <a:p>
            <a:r>
              <a:rPr lang="es-CL" dirty="0" smtClean="0"/>
              <a:t>Despliega un nodo peer y un nodo </a:t>
            </a:r>
            <a:r>
              <a:rPr lang="es-CL" dirty="0" err="1" smtClean="0"/>
              <a:t>orderer</a:t>
            </a:r>
            <a:r>
              <a:rPr lang="es-CL" dirty="0" smtClean="0"/>
              <a:t> </a:t>
            </a:r>
          </a:p>
          <a:p>
            <a:r>
              <a:rPr lang="es-CL" dirty="0" smtClean="0"/>
              <a:t>Uso de </a:t>
            </a:r>
            <a:r>
              <a:rPr lang="es-CL" dirty="0" err="1" smtClean="0"/>
              <a:t>CouchDB</a:t>
            </a:r>
            <a:r>
              <a:rPr lang="es-CL" dirty="0" smtClean="0"/>
              <a:t> como base de datos</a:t>
            </a:r>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20</a:t>
            </a:fld>
            <a:endParaRPr lang="es-ES"/>
          </a:p>
        </p:txBody>
      </p:sp>
      <p:grpSp>
        <p:nvGrpSpPr>
          <p:cNvPr id="5" name="Google Shape;537;p39"/>
          <p:cNvGrpSpPr/>
          <p:nvPr/>
        </p:nvGrpSpPr>
        <p:grpSpPr>
          <a:xfrm>
            <a:off x="8152644" y="618792"/>
            <a:ext cx="369725" cy="356065"/>
            <a:chOff x="2583325" y="2972875"/>
            <a:chExt cx="462850" cy="445750"/>
          </a:xfrm>
        </p:grpSpPr>
        <p:sp>
          <p:nvSpPr>
            <p:cNvPr id="6" name="Google Shape;538;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9;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5018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smtClean="0"/>
              <a:t>Experimento.</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21</a:t>
            </a:fld>
            <a:endParaRPr lang="es-ES"/>
          </a:p>
        </p:txBody>
      </p:sp>
      <p:grpSp>
        <p:nvGrpSpPr>
          <p:cNvPr id="4" name="Google Shape;505;p39"/>
          <p:cNvGrpSpPr/>
          <p:nvPr/>
        </p:nvGrpSpPr>
        <p:grpSpPr>
          <a:xfrm>
            <a:off x="8023224" y="4403736"/>
            <a:ext cx="275717" cy="298527"/>
            <a:chOff x="611175" y="2326900"/>
            <a:chExt cx="362700" cy="389575"/>
          </a:xfrm>
        </p:grpSpPr>
        <p:sp>
          <p:nvSpPr>
            <p:cNvPr id="5" name="Google Shape;506;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7;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8;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9;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upo 22"/>
          <p:cNvGrpSpPr/>
          <p:nvPr/>
        </p:nvGrpSpPr>
        <p:grpSpPr>
          <a:xfrm>
            <a:off x="2144919" y="1420237"/>
            <a:ext cx="870150" cy="757137"/>
            <a:chOff x="2764089" y="1313920"/>
            <a:chExt cx="870150" cy="757137"/>
          </a:xfrm>
        </p:grpSpPr>
        <p:sp>
          <p:nvSpPr>
            <p:cNvPr id="9" name="Google Shape;414;p39"/>
            <p:cNvSpPr/>
            <p:nvPr/>
          </p:nvSpPr>
          <p:spPr>
            <a:xfrm>
              <a:off x="2764089" y="1313920"/>
              <a:ext cx="870150" cy="757137"/>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544;p39"/>
            <p:cNvGrpSpPr/>
            <p:nvPr/>
          </p:nvGrpSpPr>
          <p:grpSpPr>
            <a:xfrm>
              <a:off x="3017228" y="1556659"/>
              <a:ext cx="363872" cy="271657"/>
              <a:chOff x="5255200" y="3006475"/>
              <a:chExt cx="511700" cy="378575"/>
            </a:xfrm>
            <a:solidFill>
              <a:schemeClr val="bg2">
                <a:lumMod val="20000"/>
                <a:lumOff val="80000"/>
              </a:schemeClr>
            </a:solidFill>
          </p:grpSpPr>
          <p:sp>
            <p:nvSpPr>
              <p:cNvPr id="11" name="Google Shape;54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608;p39"/>
          <p:cNvGrpSpPr/>
          <p:nvPr/>
        </p:nvGrpSpPr>
        <p:grpSpPr>
          <a:xfrm>
            <a:off x="3490517" y="1534569"/>
            <a:ext cx="787297" cy="657275"/>
            <a:chOff x="5275975" y="4344850"/>
            <a:chExt cx="470150" cy="398125"/>
          </a:xfrm>
        </p:grpSpPr>
        <p:sp>
          <p:nvSpPr>
            <p:cNvPr id="14" name="Google Shape;609;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0;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1;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rupo 23"/>
          <p:cNvGrpSpPr/>
          <p:nvPr/>
        </p:nvGrpSpPr>
        <p:grpSpPr>
          <a:xfrm>
            <a:off x="6164244" y="1420237"/>
            <a:ext cx="870150" cy="757137"/>
            <a:chOff x="2764089" y="1313920"/>
            <a:chExt cx="870150" cy="757137"/>
          </a:xfrm>
          <a:solidFill>
            <a:schemeClr val="bg2">
              <a:lumMod val="75000"/>
            </a:schemeClr>
          </a:solidFill>
        </p:grpSpPr>
        <p:sp>
          <p:nvSpPr>
            <p:cNvPr id="25" name="Google Shape;414;p39"/>
            <p:cNvSpPr/>
            <p:nvPr/>
          </p:nvSpPr>
          <p:spPr>
            <a:xfrm>
              <a:off x="2764089" y="1313920"/>
              <a:ext cx="870150" cy="757137"/>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44;p39"/>
            <p:cNvGrpSpPr/>
            <p:nvPr/>
          </p:nvGrpSpPr>
          <p:grpSpPr>
            <a:xfrm>
              <a:off x="3017228" y="1556659"/>
              <a:ext cx="363872" cy="271657"/>
              <a:chOff x="5255200" y="3006475"/>
              <a:chExt cx="511700" cy="378575"/>
            </a:xfrm>
            <a:grpFill/>
          </p:grpSpPr>
          <p:sp>
            <p:nvSpPr>
              <p:cNvPr id="27" name="Google Shape;54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rupo 36"/>
          <p:cNvGrpSpPr/>
          <p:nvPr/>
        </p:nvGrpSpPr>
        <p:grpSpPr>
          <a:xfrm>
            <a:off x="1867740" y="2496479"/>
            <a:ext cx="694939" cy="551064"/>
            <a:chOff x="2194403" y="2162953"/>
            <a:chExt cx="694939" cy="551064"/>
          </a:xfrm>
        </p:grpSpPr>
        <p:grpSp>
          <p:nvGrpSpPr>
            <p:cNvPr id="17" name="Google Shape;638;p39"/>
            <p:cNvGrpSpPr/>
            <p:nvPr/>
          </p:nvGrpSpPr>
          <p:grpSpPr>
            <a:xfrm>
              <a:off x="2194403" y="2162953"/>
              <a:ext cx="694939" cy="551064"/>
              <a:chOff x="4562200" y="4968250"/>
              <a:chExt cx="549550" cy="499475"/>
            </a:xfrm>
          </p:grpSpPr>
          <p:sp>
            <p:nvSpPr>
              <p:cNvPr id="18" name="Google Shape;63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61;p39"/>
            <p:cNvGrpSpPr/>
            <p:nvPr/>
          </p:nvGrpSpPr>
          <p:grpSpPr>
            <a:xfrm>
              <a:off x="2458325" y="2244916"/>
              <a:ext cx="150150" cy="132650"/>
              <a:chOff x="1921475" y="3695200"/>
              <a:chExt cx="438400" cy="349875"/>
            </a:xfrm>
            <a:solidFill>
              <a:schemeClr val="bg2">
                <a:lumMod val="20000"/>
                <a:lumOff val="80000"/>
              </a:schemeClr>
            </a:solidFill>
          </p:grpSpPr>
          <p:sp>
            <p:nvSpPr>
              <p:cNvPr id="30"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561;p39"/>
          <p:cNvGrpSpPr/>
          <p:nvPr/>
        </p:nvGrpSpPr>
        <p:grpSpPr>
          <a:xfrm>
            <a:off x="1706758" y="538728"/>
            <a:ext cx="691300" cy="539105"/>
            <a:chOff x="1921475" y="3695200"/>
            <a:chExt cx="438400" cy="349875"/>
          </a:xfrm>
        </p:grpSpPr>
        <p:sp>
          <p:nvSpPr>
            <p:cNvPr id="34"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upo 37"/>
          <p:cNvGrpSpPr/>
          <p:nvPr/>
        </p:nvGrpSpPr>
        <p:grpSpPr>
          <a:xfrm>
            <a:off x="2684753" y="2490709"/>
            <a:ext cx="694939" cy="551064"/>
            <a:chOff x="2194403" y="2162953"/>
            <a:chExt cx="694939" cy="551064"/>
          </a:xfrm>
        </p:grpSpPr>
        <p:grpSp>
          <p:nvGrpSpPr>
            <p:cNvPr id="39" name="Google Shape;638;p39"/>
            <p:cNvGrpSpPr/>
            <p:nvPr/>
          </p:nvGrpSpPr>
          <p:grpSpPr>
            <a:xfrm>
              <a:off x="2194403" y="2162953"/>
              <a:ext cx="694939" cy="551064"/>
              <a:chOff x="4562200" y="4968250"/>
              <a:chExt cx="549550" cy="499475"/>
            </a:xfrm>
          </p:grpSpPr>
          <p:sp>
            <p:nvSpPr>
              <p:cNvPr id="44" name="Google Shape;63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61;p39"/>
            <p:cNvGrpSpPr/>
            <p:nvPr/>
          </p:nvGrpSpPr>
          <p:grpSpPr>
            <a:xfrm>
              <a:off x="2458325" y="2244916"/>
              <a:ext cx="150150" cy="132650"/>
              <a:chOff x="1921475" y="3695200"/>
              <a:chExt cx="438400" cy="349875"/>
            </a:xfrm>
            <a:solidFill>
              <a:schemeClr val="bg2">
                <a:lumMod val="20000"/>
                <a:lumOff val="80000"/>
              </a:schemeClr>
            </a:solidFill>
          </p:grpSpPr>
          <p:sp>
            <p:nvSpPr>
              <p:cNvPr id="41"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561;p39"/>
          <p:cNvGrpSpPr/>
          <p:nvPr/>
        </p:nvGrpSpPr>
        <p:grpSpPr>
          <a:xfrm>
            <a:off x="2562679" y="538728"/>
            <a:ext cx="691300" cy="539105"/>
            <a:chOff x="1921475" y="3695200"/>
            <a:chExt cx="438400" cy="349875"/>
          </a:xfrm>
        </p:grpSpPr>
        <p:sp>
          <p:nvSpPr>
            <p:cNvPr id="50"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rupo 52"/>
          <p:cNvGrpSpPr/>
          <p:nvPr/>
        </p:nvGrpSpPr>
        <p:grpSpPr>
          <a:xfrm>
            <a:off x="6322509" y="2621076"/>
            <a:ext cx="694939" cy="551064"/>
            <a:chOff x="2194403" y="2162953"/>
            <a:chExt cx="694939" cy="551064"/>
          </a:xfrm>
          <a:solidFill>
            <a:schemeClr val="bg2">
              <a:lumMod val="75000"/>
            </a:schemeClr>
          </a:solidFill>
        </p:grpSpPr>
        <p:grpSp>
          <p:nvGrpSpPr>
            <p:cNvPr id="54" name="Google Shape;638;p39"/>
            <p:cNvGrpSpPr/>
            <p:nvPr/>
          </p:nvGrpSpPr>
          <p:grpSpPr>
            <a:xfrm>
              <a:off x="2194403" y="2162953"/>
              <a:ext cx="694939" cy="551064"/>
              <a:chOff x="4562200" y="4968250"/>
              <a:chExt cx="549550" cy="499475"/>
            </a:xfrm>
            <a:grpFill/>
          </p:grpSpPr>
          <p:sp>
            <p:nvSpPr>
              <p:cNvPr id="59" name="Google Shape;639;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0;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1;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2;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3;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61;p39"/>
            <p:cNvGrpSpPr/>
            <p:nvPr/>
          </p:nvGrpSpPr>
          <p:grpSpPr>
            <a:xfrm>
              <a:off x="2458325" y="2244916"/>
              <a:ext cx="150150" cy="132650"/>
              <a:chOff x="1921475" y="3695200"/>
              <a:chExt cx="438400" cy="349875"/>
            </a:xfrm>
            <a:grpFill/>
          </p:grpSpPr>
          <p:sp>
            <p:nvSpPr>
              <p:cNvPr id="56"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561;p39"/>
          <p:cNvGrpSpPr/>
          <p:nvPr/>
        </p:nvGrpSpPr>
        <p:grpSpPr>
          <a:xfrm>
            <a:off x="6187800" y="599365"/>
            <a:ext cx="691300" cy="539105"/>
            <a:chOff x="1921475" y="3695200"/>
            <a:chExt cx="438400" cy="349875"/>
          </a:xfrm>
          <a:solidFill>
            <a:schemeClr val="bg2"/>
          </a:solidFill>
        </p:grpSpPr>
        <p:sp>
          <p:nvSpPr>
            <p:cNvPr id="65" name="Google Shape;562;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3;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64;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439;p39"/>
          <p:cNvGrpSpPr/>
          <p:nvPr/>
        </p:nvGrpSpPr>
        <p:grpSpPr>
          <a:xfrm>
            <a:off x="7234303" y="1892818"/>
            <a:ext cx="788921" cy="943214"/>
            <a:chOff x="584925" y="922575"/>
            <a:chExt cx="415200" cy="502525"/>
          </a:xfrm>
        </p:grpSpPr>
        <p:sp>
          <p:nvSpPr>
            <p:cNvPr id="72" name="Google Shape;44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4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283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par>
                                <p:cTn id="13" presetID="2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par>
                                <p:cTn id="21" presetID="22" presetClass="entr" presetSubtype="4"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1.66667E-6 -2.22222E-6 L 0.18871 0.00339 " pathEditMode="relative" rAng="0" ptsTypes="AA">
                                      <p:cBhvr>
                                        <p:cTn id="37" dur="2000" fill="hold"/>
                                        <p:tgtEl>
                                          <p:spTgt spid="13"/>
                                        </p:tgtEl>
                                        <p:attrNameLst>
                                          <p:attrName>ppt_x</p:attrName>
                                          <p:attrName>ppt_y</p:attrName>
                                        </p:attrNameLst>
                                      </p:cBhvr>
                                      <p:rCtr x="9479" y="-340"/>
                                    </p:animMotion>
                                  </p:childTnLst>
                                </p:cTn>
                              </p:par>
                              <p:par>
                                <p:cTn id="38" presetID="63" presetClass="path" presetSubtype="0" accel="50000" decel="50000" fill="hold" nodeType="withEffect">
                                  <p:stCondLst>
                                    <p:cond delay="0"/>
                                  </p:stCondLst>
                                  <p:childTnLst>
                                    <p:animMotion origin="layout" path="M 2.5E-6 1.11111E-6 L 0.34635 0.00031 " pathEditMode="relative" rAng="0" ptsTypes="AA">
                                      <p:cBhvr>
                                        <p:cTn id="39" dur="2000" fill="hold"/>
                                        <p:tgtEl>
                                          <p:spTgt spid="37"/>
                                        </p:tgtEl>
                                        <p:attrNameLst>
                                          <p:attrName>ppt_x</p:attrName>
                                          <p:attrName>ppt_y</p:attrName>
                                        </p:attrNameLst>
                                      </p:cBhvr>
                                      <p:rCtr x="17309" y="0"/>
                                    </p:animMotion>
                                  </p:childTnLst>
                                </p:cTn>
                              </p:par>
                              <p:par>
                                <p:cTn id="40" presetID="63" presetClass="path" presetSubtype="0" accel="50000" decel="50000" fill="hold" nodeType="withEffect">
                                  <p:stCondLst>
                                    <p:cond delay="0"/>
                                  </p:stCondLst>
                                  <p:childTnLst>
                                    <p:animMotion origin="layout" path="M 2.77778E-6 -4.32099E-6 L 0.34253 -0.00092 " pathEditMode="relative" rAng="0" ptsTypes="AA">
                                      <p:cBhvr>
                                        <p:cTn id="41" dur="2000" fill="hold"/>
                                        <p:tgtEl>
                                          <p:spTgt spid="38"/>
                                        </p:tgtEl>
                                        <p:attrNameLst>
                                          <p:attrName>ppt_x</p:attrName>
                                          <p:attrName>ppt_y</p:attrName>
                                        </p:attrNameLst>
                                      </p:cBhvr>
                                      <p:rCtr x="17118" y="-62"/>
                                    </p:animMotion>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50" presetClass="path" presetSubtype="0" accel="50000" decel="50000" fill="hold" nodeType="clickEffect">
                                  <p:stCondLst>
                                    <p:cond delay="0"/>
                                  </p:stCondLst>
                                  <p:childTnLst>
                                    <p:animMotion origin="layout" path="M 0.34635 0.00031 L 0.38906 0.00031 C 0.40833 0.00031 0.43194 0.03889 0.43194 0.07006 L 0.43194 0.14012 " pathEditMode="relative" rAng="0" ptsTypes="AAAA">
                                      <p:cBhvr>
                                        <p:cTn id="50" dur="2000" fill="hold"/>
                                        <p:tgtEl>
                                          <p:spTgt spid="37"/>
                                        </p:tgtEl>
                                        <p:attrNameLst>
                                          <p:attrName>ppt_x</p:attrName>
                                          <p:attrName>ppt_y</p:attrName>
                                        </p:attrNameLst>
                                      </p:cBhvr>
                                      <p:rCtr x="4271" y="6975"/>
                                    </p:animMotion>
                                  </p:childTnLst>
                                </p:cTn>
                              </p:par>
                              <p:par>
                                <p:cTn id="51" presetID="50" presetClass="path" presetSubtype="0" accel="50000" decel="50000" fill="hold" nodeType="withEffect">
                                  <p:stCondLst>
                                    <p:cond delay="0"/>
                                  </p:stCondLst>
                                  <p:childTnLst>
                                    <p:animMotion origin="layout" path="M 0.34253 -0.00093 L 0.40434 -0.00093 C 0.43212 -0.00093 0.46632 0.03765 0.46632 0.06944 L 0.46632 0.14012 " pathEditMode="relative" rAng="0" ptsTypes="AAAA">
                                      <p:cBhvr>
                                        <p:cTn id="52" dur="2000" fill="hold"/>
                                        <p:tgtEl>
                                          <p:spTgt spid="38"/>
                                        </p:tgtEl>
                                        <p:attrNameLst>
                                          <p:attrName>ppt_x</p:attrName>
                                          <p:attrName>ppt_y</p:attrName>
                                        </p:attrNameLst>
                                      </p:cBhvr>
                                      <p:rCtr x="6181" y="7037"/>
                                    </p:animMotion>
                                  </p:childTnLst>
                                </p:cTn>
                              </p:par>
                            </p:childTnLst>
                          </p:cTn>
                        </p:par>
                        <p:par>
                          <p:cTn id="53" fill="hold">
                            <p:stCondLst>
                              <p:cond delay="2000"/>
                            </p:stCondLst>
                            <p:childTnLst>
                              <p:par>
                                <p:cTn id="54" presetID="22" presetClass="exit" presetSubtype="4" fill="hold" nodeType="afterEffect">
                                  <p:stCondLst>
                                    <p:cond delay="0"/>
                                  </p:stCondLst>
                                  <p:childTnLst>
                                    <p:animEffect transition="out" filter="wipe(down)">
                                      <p:cBhvr>
                                        <p:cTn id="55" dur="500"/>
                                        <p:tgtEl>
                                          <p:spTgt spid="37"/>
                                        </p:tgtEl>
                                      </p:cBhvr>
                                    </p:animEffect>
                                    <p:set>
                                      <p:cBhvr>
                                        <p:cTn id="56" dur="1" fill="hold">
                                          <p:stCondLst>
                                            <p:cond delay="499"/>
                                          </p:stCondLst>
                                        </p:cTn>
                                        <p:tgtEl>
                                          <p:spTgt spid="37"/>
                                        </p:tgtEl>
                                        <p:attrNameLst>
                                          <p:attrName>style.visibility</p:attrName>
                                        </p:attrNameLst>
                                      </p:cBhvr>
                                      <p:to>
                                        <p:strVal val="hidden"/>
                                      </p:to>
                                    </p:set>
                                  </p:childTnLst>
                                </p:cTn>
                              </p:par>
                            </p:childTnLst>
                          </p:cTn>
                        </p:par>
                        <p:par>
                          <p:cTn id="57" fill="hold">
                            <p:stCondLst>
                              <p:cond delay="2500"/>
                            </p:stCondLst>
                            <p:childTnLst>
                              <p:par>
                                <p:cTn id="58" presetID="22" presetClass="exit" presetSubtype="4" fill="hold" nodeType="afterEffect">
                                  <p:stCondLst>
                                    <p:cond delay="0"/>
                                  </p:stCondLst>
                                  <p:childTnLst>
                                    <p:animEffect transition="out" filter="wipe(down)">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p:cTn id="69" dur="1000" fill="hold"/>
                                        <p:tgtEl>
                                          <p:spTgt spid="71"/>
                                        </p:tgtEl>
                                        <p:attrNameLst>
                                          <p:attrName>ppt_w</p:attrName>
                                        </p:attrNameLst>
                                      </p:cBhvr>
                                      <p:tavLst>
                                        <p:tav tm="0">
                                          <p:val>
                                            <p:fltVal val="0"/>
                                          </p:val>
                                        </p:tav>
                                        <p:tav tm="100000">
                                          <p:val>
                                            <p:strVal val="#ppt_w"/>
                                          </p:val>
                                        </p:tav>
                                      </p:tavLst>
                                    </p:anim>
                                    <p:anim calcmode="lin" valueType="num">
                                      <p:cBhvr>
                                        <p:cTn id="70" dur="1000" fill="hold"/>
                                        <p:tgtEl>
                                          <p:spTgt spid="71"/>
                                        </p:tgtEl>
                                        <p:attrNameLst>
                                          <p:attrName>ppt_h</p:attrName>
                                        </p:attrNameLst>
                                      </p:cBhvr>
                                      <p:tavLst>
                                        <p:tav tm="0">
                                          <p:val>
                                            <p:fltVal val="0"/>
                                          </p:val>
                                        </p:tav>
                                        <p:tav tm="100000">
                                          <p:val>
                                            <p:strVal val="#ppt_h"/>
                                          </p:val>
                                        </p:tav>
                                      </p:tavLst>
                                    </p:anim>
                                    <p:animEffect transition="in" filter="fade">
                                      <p:cBhvr>
                                        <p:cTn id="71"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smtClean="0"/>
              <a:t>Datos en la base de datos </a:t>
            </a:r>
            <a:r>
              <a:rPr lang="es-CL" dirty="0" err="1" smtClean="0"/>
              <a:t>CouchDB</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22</a:t>
            </a:fld>
            <a:endParaRPr lang="es-ES"/>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22000" b="8821"/>
          <a:stretch/>
        </p:blipFill>
        <p:spPr>
          <a:xfrm>
            <a:off x="1618080" y="314285"/>
            <a:ext cx="7132320" cy="3709075"/>
          </a:xfrm>
          <a:prstGeom prst="rect">
            <a:avLst/>
          </a:prstGeom>
        </p:spPr>
      </p:pic>
    </p:spTree>
    <p:extLst>
      <p:ext uri="{BB962C8B-B14F-4D97-AF65-F5344CB8AC3E}">
        <p14:creationId xmlns:p14="http://schemas.microsoft.com/office/powerpoint/2010/main" val="149609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Trazabilidad del lote e historial de la fábrica</a:t>
            </a:r>
            <a:endParaRPr lang="es-ES" dirty="0"/>
          </a:p>
        </p:txBody>
      </p:sp>
      <p:sp>
        <p:nvSpPr>
          <p:cNvPr id="3" name="Marcador de texto 2"/>
          <p:cNvSpPr>
            <a:spLocks noGrp="1"/>
          </p:cNvSpPr>
          <p:nvPr>
            <p:ph type="body" idx="1"/>
          </p:nvPr>
        </p:nvSpPr>
        <p:spPr/>
        <p:txBody>
          <a:bodyPr/>
          <a:lstStyle/>
          <a:p>
            <a:r>
              <a:rPr lang="es-CL" dirty="0" smtClean="0"/>
              <a:t>Historial con todos los cambios de estado del lote</a:t>
            </a:r>
          </a:p>
          <a:p>
            <a:r>
              <a:rPr lang="es-CL" dirty="0" smtClean="0"/>
              <a:t>Historial de cada lote que lo compone y de sus componentes</a:t>
            </a:r>
          </a:p>
          <a:p>
            <a:r>
              <a:rPr lang="es-CL" dirty="0" smtClean="0"/>
              <a:t>Se obtiene de forma jerárquica </a:t>
            </a:r>
          </a:p>
          <a:p>
            <a:endParaRPr lang="es-CL" dirty="0" smtClean="0"/>
          </a:p>
          <a:p>
            <a:endParaRPr lang="es-CL" dirty="0" smtClean="0"/>
          </a:p>
        </p:txBody>
      </p:sp>
      <p:sp>
        <p:nvSpPr>
          <p:cNvPr id="4" name="Marcador de texto 3"/>
          <p:cNvSpPr>
            <a:spLocks noGrp="1"/>
          </p:cNvSpPr>
          <p:nvPr>
            <p:ph type="body" idx="2"/>
          </p:nvPr>
        </p:nvSpPr>
        <p:spPr/>
        <p:txBody>
          <a:bodyPr/>
          <a:lstStyle/>
          <a:p>
            <a:r>
              <a:rPr lang="es-CL" dirty="0" smtClean="0"/>
              <a:t>Se obtiene todos los cambios de estado de la fábrica</a:t>
            </a:r>
          </a:p>
          <a:p>
            <a:r>
              <a:rPr lang="es-CL" dirty="0" smtClean="0"/>
              <a:t>Se obtiene los movimientos  de los lotes: lotes entrantes, lotes destruidos, lotes en fabricación</a:t>
            </a:r>
            <a:endParaRPr lang="es-ES" dirty="0"/>
          </a:p>
        </p:txBody>
      </p:sp>
      <p:sp>
        <p:nvSpPr>
          <p:cNvPr id="5" name="Marcador de número de diapositiva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23</a:t>
            </a:fld>
            <a:endParaRPr lang="es-ES"/>
          </a:p>
        </p:txBody>
      </p:sp>
      <p:grpSp>
        <p:nvGrpSpPr>
          <p:cNvPr id="13" name="Google Shape;439;p39"/>
          <p:cNvGrpSpPr/>
          <p:nvPr/>
        </p:nvGrpSpPr>
        <p:grpSpPr>
          <a:xfrm>
            <a:off x="8180962" y="587100"/>
            <a:ext cx="347736" cy="419450"/>
            <a:chOff x="584925" y="922575"/>
            <a:chExt cx="415200" cy="502525"/>
          </a:xfrm>
        </p:grpSpPr>
        <p:sp>
          <p:nvSpPr>
            <p:cNvPr id="14" name="Google Shape;440;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1;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2;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9373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750"/>
                                        <p:tgtEl>
                                          <p:spTgt spid="3">
                                            <p:txEl>
                                              <p:pRg st="0" end="0"/>
                                            </p:txEl>
                                          </p:spTgt>
                                        </p:tgtEl>
                                      </p:cBhvr>
                                    </p:animEffect>
                                    <p:anim calcmode="lin" valueType="num">
                                      <p:cBhvr>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750"/>
                                        <p:tgtEl>
                                          <p:spTgt spid="3">
                                            <p:txEl>
                                              <p:pRg st="1" end="1"/>
                                            </p:txEl>
                                          </p:spTgt>
                                        </p:tgtEl>
                                      </p:cBhvr>
                                    </p:animEffect>
                                    <p:anim calcmode="lin" valueType="num">
                                      <p:cBhvr>
                                        <p:cTn id="22"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750"/>
                                        <p:tgtEl>
                                          <p:spTgt spid="3">
                                            <p:txEl>
                                              <p:pRg st="2" end="2"/>
                                            </p:txEl>
                                          </p:spTgt>
                                        </p:tgtEl>
                                      </p:cBhvr>
                                    </p:animEffect>
                                    <p:anim calcmode="lin" valueType="num">
                                      <p:cBhvr>
                                        <p:cTn id="29"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750"/>
                                        <p:tgtEl>
                                          <p:spTgt spid="4">
                                            <p:txEl>
                                              <p:pRg st="0" end="0"/>
                                            </p:txEl>
                                          </p:spTgt>
                                        </p:tgtEl>
                                      </p:cBhvr>
                                    </p:animEffect>
                                    <p:anim calcmode="lin" valueType="num">
                                      <p:cBhvr>
                                        <p:cTn id="36"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750"/>
                                        <p:tgtEl>
                                          <p:spTgt spid="4">
                                            <p:txEl>
                                              <p:pRg st="1" end="1"/>
                                            </p:txEl>
                                          </p:spTgt>
                                        </p:tgtEl>
                                      </p:cBhvr>
                                    </p:animEffect>
                                    <p:anim calcmode="lin" valueType="num">
                                      <p:cBhvr>
                                        <p:cTn id="43"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4" dur="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Resultado</a:t>
            </a:r>
            <a:endParaRPr lang="es-ES" dirty="0"/>
          </a:p>
        </p:txBody>
      </p:sp>
      <p:sp>
        <p:nvSpPr>
          <p:cNvPr id="3" name="Marcador de texto 2"/>
          <p:cNvSpPr>
            <a:spLocks noGrp="1"/>
          </p:cNvSpPr>
          <p:nvPr>
            <p:ph type="body" idx="1"/>
          </p:nvPr>
        </p:nvSpPr>
        <p:spPr/>
        <p:txBody>
          <a:bodyPr/>
          <a:lstStyle/>
          <a:p>
            <a:r>
              <a:rPr lang="es-CL" dirty="0" smtClean="0"/>
              <a:t>Sistema para registrar la infraestructura y productos de la cadena de suministro</a:t>
            </a:r>
          </a:p>
          <a:p>
            <a:r>
              <a:rPr lang="es-CL" dirty="0" smtClean="0"/>
              <a:t>Historial de un activo y trazabilidad de los lotes</a:t>
            </a:r>
          </a:p>
          <a:p>
            <a:r>
              <a:rPr lang="es-CL" dirty="0" smtClean="0"/>
              <a:t>Gestión de inventario en tiempo real</a:t>
            </a:r>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24</a:t>
            </a:fld>
            <a:endParaRPr lang="es-ES"/>
          </a:p>
        </p:txBody>
      </p:sp>
      <p:grpSp>
        <p:nvGrpSpPr>
          <p:cNvPr id="8" name="Google Shape;390;p39"/>
          <p:cNvGrpSpPr/>
          <p:nvPr/>
        </p:nvGrpSpPr>
        <p:grpSpPr>
          <a:xfrm>
            <a:off x="8167838" y="587100"/>
            <a:ext cx="331662" cy="419450"/>
            <a:chOff x="584925" y="238125"/>
            <a:chExt cx="415200" cy="525100"/>
          </a:xfrm>
        </p:grpSpPr>
        <p:sp>
          <p:nvSpPr>
            <p:cNvPr id="9" name="Google Shape;391;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2;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3;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4;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5;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6;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6436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365" name="Google Shape;365;p36"/>
          <p:cNvSpPr txBox="1">
            <a:spLocks noGrp="1"/>
          </p:cNvSpPr>
          <p:nvPr>
            <p:ph type="ctrTitle" idx="4294967295"/>
          </p:nvPr>
        </p:nvSpPr>
        <p:spPr>
          <a:xfrm>
            <a:off x="1738141" y="997867"/>
            <a:ext cx="7245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solidFill>
                  <a:schemeClr val="accent1"/>
                </a:solidFill>
              </a:rPr>
              <a:t>THANKS!</a:t>
            </a:r>
            <a:endParaRPr sz="9600" dirty="0">
              <a:solidFill>
                <a:schemeClr val="accent1"/>
              </a:solidFill>
            </a:endParaRPr>
          </a:p>
        </p:txBody>
      </p:sp>
      <p:sp>
        <p:nvSpPr>
          <p:cNvPr id="5" name="CuadroTexto 4"/>
          <p:cNvSpPr txBox="1"/>
          <p:nvPr/>
        </p:nvSpPr>
        <p:spPr>
          <a:xfrm>
            <a:off x="1738141" y="3648339"/>
            <a:ext cx="6242415" cy="707886"/>
          </a:xfrm>
          <a:prstGeom prst="rect">
            <a:avLst/>
          </a:prstGeom>
          <a:noFill/>
        </p:spPr>
        <p:txBody>
          <a:bodyPr wrap="none" rtlCol="0">
            <a:spAutoFit/>
          </a:bodyPr>
          <a:lstStyle/>
          <a:p>
            <a:r>
              <a:rPr lang="es-CL" sz="2000" b="1" dirty="0" smtClean="0">
                <a:solidFill>
                  <a:schemeClr val="bg2"/>
                </a:solidFill>
              </a:rPr>
              <a:t>Henri Daniel Peña </a:t>
            </a:r>
            <a:r>
              <a:rPr lang="es-CL" sz="2000" b="1" dirty="0" err="1" smtClean="0">
                <a:solidFill>
                  <a:schemeClr val="bg2"/>
                </a:solidFill>
              </a:rPr>
              <a:t>Dequero</a:t>
            </a:r>
            <a:endParaRPr lang="es-CL" sz="2000" b="1" dirty="0" smtClean="0">
              <a:solidFill>
                <a:schemeClr val="bg2"/>
              </a:solidFill>
            </a:endParaRPr>
          </a:p>
          <a:p>
            <a:r>
              <a:rPr lang="es-CL" sz="2000" b="1" dirty="0" smtClean="0">
                <a:solidFill>
                  <a:schemeClr val="bg2"/>
                </a:solidFill>
              </a:rPr>
              <a:t>Tutor: </a:t>
            </a:r>
            <a:r>
              <a:rPr lang="es-CL" sz="2000" b="1" dirty="0" err="1" smtClean="0">
                <a:solidFill>
                  <a:schemeClr val="bg2"/>
                </a:solidFill>
              </a:rPr>
              <a:t>MSc</a:t>
            </a:r>
            <a:r>
              <a:rPr lang="es-CL" sz="2000" b="1" dirty="0" smtClean="0">
                <a:solidFill>
                  <a:schemeClr val="bg2"/>
                </a:solidFill>
              </a:rPr>
              <a:t>. Jesús Armando López </a:t>
            </a:r>
            <a:r>
              <a:rPr lang="es-CL" sz="2000" b="1" dirty="0" err="1" smtClean="0">
                <a:solidFill>
                  <a:schemeClr val="bg2"/>
                </a:solidFill>
              </a:rPr>
              <a:t>Borges</a:t>
            </a:r>
            <a:r>
              <a:rPr lang="es-CL" sz="2000" b="1" dirty="0" err="1" smtClean="0">
                <a:solidFill>
                  <a:schemeClr val="bg1"/>
                </a:solidFill>
              </a:rPr>
              <a:t>Borges</a:t>
            </a:r>
            <a:endParaRPr lang="es-ES" sz="2000" b="1" dirty="0">
              <a:solidFill>
                <a:schemeClr val="bg1"/>
              </a:solidFill>
            </a:endParaRPr>
          </a:p>
        </p:txBody>
      </p:sp>
    </p:spTree>
    <p:extLst>
      <p:ext uri="{BB962C8B-B14F-4D97-AF65-F5344CB8AC3E}">
        <p14:creationId xmlns:p14="http://schemas.microsoft.com/office/powerpoint/2010/main" val="5843873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Pregunta 1</a:t>
            </a:r>
            <a:endParaRPr lang="es-ES" dirty="0"/>
          </a:p>
        </p:txBody>
      </p:sp>
      <p:sp>
        <p:nvSpPr>
          <p:cNvPr id="3" name="Marcador de texto 2"/>
          <p:cNvSpPr>
            <a:spLocks noGrp="1"/>
          </p:cNvSpPr>
          <p:nvPr>
            <p:ph type="body" idx="1"/>
          </p:nvPr>
        </p:nvSpPr>
        <p:spPr/>
        <p:txBody>
          <a:bodyPr/>
          <a:lstStyle/>
          <a:p>
            <a:pPr marL="63500" lvl="0" indent="0">
              <a:buNone/>
            </a:pPr>
            <a:r>
              <a:rPr lang="es-ES" sz="2000" dirty="0" smtClean="0"/>
              <a:t>1.	En </a:t>
            </a:r>
            <a:r>
              <a:rPr lang="es-ES" sz="2000" dirty="0"/>
              <a:t>las recomendaciones se expresa el interés en gestionar el personal que opera la cadena de suministro, sus roles y capacitación a partir de la extensión del producto entregado como resultado del trabajo de Diploma. De acuerdo con lo planteado, se sobreentiende que dicha información de gestión de usuarios se manejará en la </a:t>
            </a:r>
            <a:r>
              <a:rPr lang="es-ES" sz="2000" dirty="0" err="1"/>
              <a:t>blockchain</a:t>
            </a:r>
            <a:r>
              <a:rPr lang="es-ES" sz="2000" dirty="0"/>
              <a:t> (BC). ¿Pudiera describir algunos inconvenientes de implementar la mencionada gestión en la BC?</a:t>
            </a:r>
          </a:p>
          <a:p>
            <a:pPr marL="63500" lvl="0" indent="0">
              <a:buNone/>
            </a:pPr>
            <a:r>
              <a:rPr lang="es-ES" sz="2000" dirty="0"/>
              <a:t>	a.	¿Pudiera mencionar alguna alternativa de implementación a la idea planteada?</a:t>
            </a:r>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26</a:t>
            </a:fld>
            <a:endParaRPr lang="es-ES"/>
          </a:p>
        </p:txBody>
      </p:sp>
    </p:spTree>
    <p:extLst>
      <p:ext uri="{BB962C8B-B14F-4D97-AF65-F5344CB8AC3E}">
        <p14:creationId xmlns:p14="http://schemas.microsoft.com/office/powerpoint/2010/main" val="2879495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Pregunta 2</a:t>
            </a:r>
            <a:endParaRPr lang="es-ES" dirty="0"/>
          </a:p>
        </p:txBody>
      </p:sp>
      <p:sp>
        <p:nvSpPr>
          <p:cNvPr id="3" name="Marcador de texto 2"/>
          <p:cNvSpPr>
            <a:spLocks noGrp="1"/>
          </p:cNvSpPr>
          <p:nvPr>
            <p:ph type="body" idx="1"/>
          </p:nvPr>
        </p:nvSpPr>
        <p:spPr/>
        <p:txBody>
          <a:bodyPr/>
          <a:lstStyle/>
          <a:p>
            <a:pPr marL="63500" lvl="0" indent="0">
              <a:buNone/>
            </a:pPr>
            <a:r>
              <a:rPr lang="es-ES" sz="1800" dirty="0" smtClean="0"/>
              <a:t>2.	Como </a:t>
            </a:r>
            <a:r>
              <a:rPr lang="es-ES" sz="1800" dirty="0"/>
              <a:t>parte de la revisión se identificó el alto acoplamiento y lo fuertemente atado que están algunos métodos del CRUD a las propiedades de los activos del modelo de datos. Por ejemplo, el método </a:t>
            </a:r>
            <a:r>
              <a:rPr lang="es-ES" sz="1800" dirty="0" err="1"/>
              <a:t>CreateLote</a:t>
            </a:r>
            <a:r>
              <a:rPr lang="es-ES" sz="1800" dirty="0"/>
              <a:t>, recibe alrededor de 11 parámetros que corresponden a las propiedades o campos del activo Lote. Algo similar ocurre con otros métodos en el código del </a:t>
            </a:r>
            <a:r>
              <a:rPr lang="es-ES" sz="1800" dirty="0" err="1"/>
              <a:t>chaincode</a:t>
            </a:r>
            <a:r>
              <a:rPr lang="es-ES" sz="1800" dirty="0" smtClean="0"/>
              <a:t>.</a:t>
            </a:r>
          </a:p>
          <a:p>
            <a:pPr marL="63500" lvl="0" indent="0">
              <a:buNone/>
            </a:pPr>
            <a:endParaRPr lang="es-ES" sz="1800" dirty="0"/>
          </a:p>
          <a:p>
            <a:pPr marL="63500" lvl="0" indent="0">
              <a:buNone/>
            </a:pPr>
            <a:r>
              <a:rPr lang="es-ES" sz="1800" dirty="0"/>
              <a:t>Es evidente que este alto acoplamiento y fuertes ataduras provoca repetir definiciones en más de un lugar en el código de la solución, incrementando la dificultad de mantener y extender el código a medida que la aplicación crece. ¿Pudiera mencionar alguna alternativa para resolver este problema?</a:t>
            </a:r>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27</a:t>
            </a:fld>
            <a:endParaRPr lang="es-ES"/>
          </a:p>
        </p:txBody>
      </p:sp>
    </p:spTree>
    <p:extLst>
      <p:ext uri="{BB962C8B-B14F-4D97-AF65-F5344CB8AC3E}">
        <p14:creationId xmlns:p14="http://schemas.microsoft.com/office/powerpoint/2010/main" val="2607741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Pregunta 3</a:t>
            </a:r>
            <a:endParaRPr lang="es-ES" dirty="0"/>
          </a:p>
        </p:txBody>
      </p:sp>
      <p:sp>
        <p:nvSpPr>
          <p:cNvPr id="3" name="Marcador de texto 2"/>
          <p:cNvSpPr>
            <a:spLocks noGrp="1"/>
          </p:cNvSpPr>
          <p:nvPr>
            <p:ph type="body" idx="1"/>
          </p:nvPr>
        </p:nvSpPr>
        <p:spPr/>
        <p:txBody>
          <a:bodyPr/>
          <a:lstStyle/>
          <a:p>
            <a:pPr marL="63500" lvl="0" indent="0">
              <a:buNone/>
            </a:pPr>
            <a:r>
              <a:rPr lang="es-ES" sz="2000" dirty="0" smtClean="0"/>
              <a:t>3.	Durante </a:t>
            </a:r>
            <a:r>
              <a:rPr lang="es-ES" sz="2000" dirty="0"/>
              <a:t>la revisión se identificó el uso de llaves compuestas para la identificación de los activos en la BC, práctica común para la realización de consultas enriquecidas requeridas en disímiles aplicaciones descentralizadas basadas en BC. Según la implementación de las llaves compuestas en la solución implementada ¿Cómo se pudiera conocer los activos de tipo Lote en un año o fecha determinada?</a:t>
            </a:r>
          </a:p>
          <a:p>
            <a:pPr marL="63500" lvl="0" indent="0">
              <a:buNone/>
            </a:pPr>
            <a:r>
              <a:rPr lang="es-ES" sz="2000" dirty="0"/>
              <a:t>	a.	En caso de no poder realizarse lo anterior en el estado actual de la solución ¿Cómo se pudiera satisfacer este requerimiento?</a:t>
            </a:r>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28</a:t>
            </a:fld>
            <a:endParaRPr lang="es-ES"/>
          </a:p>
        </p:txBody>
      </p:sp>
    </p:spTree>
    <p:extLst>
      <p:ext uri="{BB962C8B-B14F-4D97-AF65-F5344CB8AC3E}">
        <p14:creationId xmlns:p14="http://schemas.microsoft.com/office/powerpoint/2010/main" val="2974966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Implementación de la sección Personal en la </a:t>
            </a:r>
            <a:r>
              <a:rPr lang="es-CL" dirty="0" err="1" smtClean="0"/>
              <a:t>Blockchain</a:t>
            </a:r>
            <a:r>
              <a:rPr lang="es-CL" dirty="0" smtClean="0"/>
              <a:t>. Problemas y alternativa de solución</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29</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047" y="1391919"/>
            <a:ext cx="6527594" cy="3675035"/>
          </a:xfrm>
          <a:prstGeom prst="rect">
            <a:avLst/>
          </a:prstGeom>
        </p:spPr>
      </p:pic>
    </p:spTree>
    <p:extLst>
      <p:ext uri="{BB962C8B-B14F-4D97-AF65-F5344CB8AC3E}">
        <p14:creationId xmlns:p14="http://schemas.microsoft.com/office/powerpoint/2010/main" val="2199630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Empresa Focal</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a:t>
            </a:fld>
            <a:endParaRPr lang="es-ES"/>
          </a:p>
        </p:txBody>
      </p:sp>
      <p:sp>
        <p:nvSpPr>
          <p:cNvPr id="4" name="Rectángulo 3"/>
          <p:cNvSpPr/>
          <p:nvPr/>
        </p:nvSpPr>
        <p:spPr>
          <a:xfrm>
            <a:off x="1757680" y="1960880"/>
            <a:ext cx="995680" cy="203974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rot="10800000">
            <a:off x="7423860" y="1960880"/>
            <a:ext cx="995680" cy="203974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rot="10800000">
            <a:off x="6062420" y="1960880"/>
            <a:ext cx="995680" cy="203974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rot="10800000">
            <a:off x="3119120" y="1960880"/>
            <a:ext cx="995680" cy="202958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rot="10800000">
            <a:off x="4551950" y="2200288"/>
            <a:ext cx="1056370" cy="1529080"/>
          </a:xfrm>
          <a:prstGeom prst="rect">
            <a:avLst/>
          </a:prstGeom>
          <a:solidFill>
            <a:schemeClr val="accent1">
              <a:tint val="66000"/>
              <a:satMod val="1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redondeado 8"/>
          <p:cNvSpPr/>
          <p:nvPr/>
        </p:nvSpPr>
        <p:spPr>
          <a:xfrm>
            <a:off x="2006600" y="220028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redondeado 9"/>
          <p:cNvSpPr/>
          <p:nvPr/>
        </p:nvSpPr>
        <p:spPr>
          <a:xfrm>
            <a:off x="2006600" y="280734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redondeado 10"/>
          <p:cNvSpPr/>
          <p:nvPr/>
        </p:nvSpPr>
        <p:spPr>
          <a:xfrm>
            <a:off x="2006600" y="341440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p:cNvSpPr/>
          <p:nvPr/>
        </p:nvSpPr>
        <p:spPr>
          <a:xfrm>
            <a:off x="3357880" y="220028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12"/>
          <p:cNvSpPr/>
          <p:nvPr/>
        </p:nvSpPr>
        <p:spPr>
          <a:xfrm>
            <a:off x="3357880" y="280734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p:cNvSpPr/>
          <p:nvPr/>
        </p:nvSpPr>
        <p:spPr>
          <a:xfrm>
            <a:off x="3357880" y="341440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redondeado 21"/>
          <p:cNvSpPr/>
          <p:nvPr/>
        </p:nvSpPr>
        <p:spPr>
          <a:xfrm>
            <a:off x="6321500" y="220028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redondeado 22"/>
          <p:cNvSpPr/>
          <p:nvPr/>
        </p:nvSpPr>
        <p:spPr>
          <a:xfrm>
            <a:off x="6321500" y="280734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redondeado 23"/>
          <p:cNvSpPr/>
          <p:nvPr/>
        </p:nvSpPr>
        <p:spPr>
          <a:xfrm>
            <a:off x="6321500" y="341440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redondeado 24"/>
          <p:cNvSpPr/>
          <p:nvPr/>
        </p:nvSpPr>
        <p:spPr>
          <a:xfrm>
            <a:off x="7672780" y="220028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redondeado 25"/>
          <p:cNvSpPr/>
          <p:nvPr/>
        </p:nvSpPr>
        <p:spPr>
          <a:xfrm>
            <a:off x="7672780" y="280734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redondeado 26"/>
          <p:cNvSpPr/>
          <p:nvPr/>
        </p:nvSpPr>
        <p:spPr>
          <a:xfrm>
            <a:off x="7672780" y="3414408"/>
            <a:ext cx="497840"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9" name="Conector recto de flecha 28"/>
          <p:cNvCxnSpPr>
            <a:stCxn id="9" idx="3"/>
            <a:endCxn id="12" idx="1"/>
          </p:cNvCxnSpPr>
          <p:nvPr/>
        </p:nvCxnSpPr>
        <p:spPr>
          <a:xfrm>
            <a:off x="2504440" y="2357768"/>
            <a:ext cx="85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9" idx="3"/>
            <a:endCxn id="13" idx="1"/>
          </p:cNvCxnSpPr>
          <p:nvPr/>
        </p:nvCxnSpPr>
        <p:spPr>
          <a:xfrm>
            <a:off x="2504440" y="235776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9" idx="3"/>
            <a:endCxn id="14" idx="1"/>
          </p:cNvCxnSpPr>
          <p:nvPr/>
        </p:nvCxnSpPr>
        <p:spPr>
          <a:xfrm>
            <a:off x="2504440" y="2357768"/>
            <a:ext cx="853440" cy="1214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10" idx="3"/>
          </p:cNvCxnSpPr>
          <p:nvPr/>
        </p:nvCxnSpPr>
        <p:spPr>
          <a:xfrm flipV="1">
            <a:off x="2504440" y="235776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endCxn id="14" idx="1"/>
          </p:cNvCxnSpPr>
          <p:nvPr/>
        </p:nvCxnSpPr>
        <p:spPr>
          <a:xfrm>
            <a:off x="2504440" y="296482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11" idx="3"/>
            <a:endCxn id="14" idx="1"/>
          </p:cNvCxnSpPr>
          <p:nvPr/>
        </p:nvCxnSpPr>
        <p:spPr>
          <a:xfrm>
            <a:off x="2504440" y="3571888"/>
            <a:ext cx="85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a:stCxn id="12" idx="3"/>
            <a:endCxn id="8" idx="3"/>
          </p:cNvCxnSpPr>
          <p:nvPr/>
        </p:nvCxnSpPr>
        <p:spPr>
          <a:xfrm>
            <a:off x="3855720" y="2357768"/>
            <a:ext cx="69623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a:stCxn id="13" idx="3"/>
            <a:endCxn id="8" idx="3"/>
          </p:cNvCxnSpPr>
          <p:nvPr/>
        </p:nvCxnSpPr>
        <p:spPr>
          <a:xfrm>
            <a:off x="3855720" y="2964828"/>
            <a:ext cx="696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14" idx="3"/>
            <a:endCxn id="8" idx="3"/>
          </p:cNvCxnSpPr>
          <p:nvPr/>
        </p:nvCxnSpPr>
        <p:spPr>
          <a:xfrm flipV="1">
            <a:off x="3855720" y="2964828"/>
            <a:ext cx="69623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a:stCxn id="8" idx="1"/>
            <a:endCxn id="22" idx="1"/>
          </p:cNvCxnSpPr>
          <p:nvPr/>
        </p:nvCxnSpPr>
        <p:spPr>
          <a:xfrm flipV="1">
            <a:off x="5608320" y="2357768"/>
            <a:ext cx="71318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a:stCxn id="8" idx="1"/>
            <a:endCxn id="23" idx="1"/>
          </p:cNvCxnSpPr>
          <p:nvPr/>
        </p:nvCxnSpPr>
        <p:spPr>
          <a:xfrm>
            <a:off x="5608320" y="2964828"/>
            <a:ext cx="713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a:stCxn id="8" idx="1"/>
            <a:endCxn id="24" idx="1"/>
          </p:cNvCxnSpPr>
          <p:nvPr/>
        </p:nvCxnSpPr>
        <p:spPr>
          <a:xfrm>
            <a:off x="5608320" y="2964828"/>
            <a:ext cx="71318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a:stCxn id="22" idx="3"/>
            <a:endCxn id="25" idx="1"/>
          </p:cNvCxnSpPr>
          <p:nvPr/>
        </p:nvCxnSpPr>
        <p:spPr>
          <a:xfrm>
            <a:off x="6819340" y="2357768"/>
            <a:ext cx="85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6819340" y="2964828"/>
            <a:ext cx="85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p:cNvCxnSpPr>
            <a:stCxn id="24" idx="3"/>
            <a:endCxn id="26" idx="1"/>
          </p:cNvCxnSpPr>
          <p:nvPr/>
        </p:nvCxnSpPr>
        <p:spPr>
          <a:xfrm flipV="1">
            <a:off x="6819340" y="296482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a:stCxn id="23" idx="3"/>
            <a:endCxn id="27" idx="1"/>
          </p:cNvCxnSpPr>
          <p:nvPr/>
        </p:nvCxnSpPr>
        <p:spPr>
          <a:xfrm>
            <a:off x="6819340" y="296482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a:stCxn id="22" idx="3"/>
            <a:endCxn id="26" idx="1"/>
          </p:cNvCxnSpPr>
          <p:nvPr/>
        </p:nvCxnSpPr>
        <p:spPr>
          <a:xfrm>
            <a:off x="6819340" y="2357768"/>
            <a:ext cx="853440" cy="60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6062419" y="1511301"/>
            <a:ext cx="2357121" cy="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p:nvPr/>
        </p:nvCxnSpPr>
        <p:spPr>
          <a:xfrm flipH="1" flipV="1">
            <a:off x="1757681" y="1501164"/>
            <a:ext cx="2357119" cy="1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ángulo 75"/>
          <p:cNvSpPr/>
          <p:nvPr/>
        </p:nvSpPr>
        <p:spPr>
          <a:xfrm>
            <a:off x="2006600" y="4178947"/>
            <a:ext cx="6164020" cy="8197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7" name="CuadroTexto 76"/>
          <p:cNvSpPr txBox="1"/>
          <p:nvPr/>
        </p:nvSpPr>
        <p:spPr>
          <a:xfrm>
            <a:off x="6799992" y="1221733"/>
            <a:ext cx="881973" cy="307777"/>
          </a:xfrm>
          <a:prstGeom prst="rect">
            <a:avLst/>
          </a:prstGeom>
          <a:noFill/>
        </p:spPr>
        <p:txBody>
          <a:bodyPr wrap="none" rtlCol="0">
            <a:spAutoFit/>
          </a:bodyPr>
          <a:lstStyle/>
          <a:p>
            <a:r>
              <a:rPr lang="es-CL" dirty="0" err="1" smtClean="0"/>
              <a:t>UpString</a:t>
            </a:r>
            <a:endParaRPr lang="es-ES" dirty="0"/>
          </a:p>
        </p:txBody>
      </p:sp>
      <p:sp>
        <p:nvSpPr>
          <p:cNvPr id="78" name="CuadroTexto 77"/>
          <p:cNvSpPr txBox="1"/>
          <p:nvPr/>
        </p:nvSpPr>
        <p:spPr>
          <a:xfrm>
            <a:off x="2375559" y="1231425"/>
            <a:ext cx="1111202" cy="307777"/>
          </a:xfrm>
          <a:prstGeom prst="rect">
            <a:avLst/>
          </a:prstGeom>
          <a:noFill/>
        </p:spPr>
        <p:txBody>
          <a:bodyPr wrap="none" rtlCol="0">
            <a:spAutoFit/>
          </a:bodyPr>
          <a:lstStyle/>
          <a:p>
            <a:r>
              <a:rPr lang="es-CL" dirty="0" err="1" smtClean="0"/>
              <a:t>DownString</a:t>
            </a:r>
            <a:endParaRPr lang="es-ES" dirty="0"/>
          </a:p>
        </p:txBody>
      </p:sp>
      <p:sp>
        <p:nvSpPr>
          <p:cNvPr id="79" name="CuadroTexto 78"/>
          <p:cNvSpPr txBox="1"/>
          <p:nvPr/>
        </p:nvSpPr>
        <p:spPr>
          <a:xfrm>
            <a:off x="1566731" y="1649509"/>
            <a:ext cx="1358064" cy="307777"/>
          </a:xfrm>
          <a:prstGeom prst="rect">
            <a:avLst/>
          </a:prstGeom>
          <a:noFill/>
        </p:spPr>
        <p:txBody>
          <a:bodyPr wrap="none" rtlCol="0">
            <a:spAutoFit/>
          </a:bodyPr>
          <a:lstStyle/>
          <a:p>
            <a:r>
              <a:rPr lang="es-CL" dirty="0" smtClean="0"/>
              <a:t>Proveedor 2do</a:t>
            </a:r>
            <a:endParaRPr lang="es-ES" dirty="0"/>
          </a:p>
        </p:txBody>
      </p:sp>
      <p:sp>
        <p:nvSpPr>
          <p:cNvPr id="80" name="CuadroTexto 79"/>
          <p:cNvSpPr txBox="1"/>
          <p:nvPr/>
        </p:nvSpPr>
        <p:spPr>
          <a:xfrm>
            <a:off x="2957964" y="1649510"/>
            <a:ext cx="1317990" cy="307777"/>
          </a:xfrm>
          <a:prstGeom prst="rect">
            <a:avLst/>
          </a:prstGeom>
          <a:noFill/>
        </p:spPr>
        <p:txBody>
          <a:bodyPr wrap="none" rtlCol="0">
            <a:spAutoFit/>
          </a:bodyPr>
          <a:lstStyle/>
          <a:p>
            <a:r>
              <a:rPr lang="es-CL" dirty="0" smtClean="0"/>
              <a:t>Proveedor 1ro</a:t>
            </a:r>
            <a:endParaRPr lang="es-ES" dirty="0"/>
          </a:p>
        </p:txBody>
      </p:sp>
      <p:sp>
        <p:nvSpPr>
          <p:cNvPr id="81" name="CuadroTexto 80"/>
          <p:cNvSpPr txBox="1"/>
          <p:nvPr/>
        </p:nvSpPr>
        <p:spPr>
          <a:xfrm>
            <a:off x="7331634" y="1608547"/>
            <a:ext cx="1180131" cy="307777"/>
          </a:xfrm>
          <a:prstGeom prst="rect">
            <a:avLst/>
          </a:prstGeom>
          <a:noFill/>
        </p:spPr>
        <p:txBody>
          <a:bodyPr wrap="none" rtlCol="0">
            <a:spAutoFit/>
          </a:bodyPr>
          <a:lstStyle/>
          <a:p>
            <a:r>
              <a:rPr lang="es-CL" dirty="0" smtClean="0"/>
              <a:t>Cliente Final</a:t>
            </a:r>
            <a:endParaRPr lang="es-ES" dirty="0"/>
          </a:p>
        </p:txBody>
      </p:sp>
      <p:sp>
        <p:nvSpPr>
          <p:cNvPr id="82" name="CuadroTexto 81"/>
          <p:cNvSpPr txBox="1"/>
          <p:nvPr/>
        </p:nvSpPr>
        <p:spPr>
          <a:xfrm>
            <a:off x="6045276" y="1600411"/>
            <a:ext cx="1050288" cy="307777"/>
          </a:xfrm>
          <a:prstGeom prst="rect">
            <a:avLst/>
          </a:prstGeom>
          <a:noFill/>
        </p:spPr>
        <p:txBody>
          <a:bodyPr wrap="none" rtlCol="0">
            <a:spAutoFit/>
          </a:bodyPr>
          <a:lstStyle/>
          <a:p>
            <a:r>
              <a:rPr lang="es-CL" dirty="0" smtClean="0"/>
              <a:t>Cliente 1ro</a:t>
            </a:r>
            <a:endParaRPr lang="es-ES" dirty="0"/>
          </a:p>
        </p:txBody>
      </p:sp>
      <p:sp>
        <p:nvSpPr>
          <p:cNvPr id="83" name="CuadroTexto 82"/>
          <p:cNvSpPr txBox="1"/>
          <p:nvPr/>
        </p:nvSpPr>
        <p:spPr>
          <a:xfrm>
            <a:off x="4609540" y="2661298"/>
            <a:ext cx="975360" cy="523220"/>
          </a:xfrm>
          <a:prstGeom prst="rect">
            <a:avLst/>
          </a:prstGeom>
          <a:noFill/>
        </p:spPr>
        <p:txBody>
          <a:bodyPr wrap="square" rtlCol="0">
            <a:spAutoFit/>
          </a:bodyPr>
          <a:lstStyle/>
          <a:p>
            <a:pPr algn="ctr"/>
            <a:r>
              <a:rPr lang="es-CL" dirty="0" smtClean="0"/>
              <a:t>Empresa Focal</a:t>
            </a:r>
            <a:endParaRPr lang="es-ES" dirty="0"/>
          </a:p>
        </p:txBody>
      </p:sp>
      <p:cxnSp>
        <p:nvCxnSpPr>
          <p:cNvPr id="85" name="Conector recto de flecha 84"/>
          <p:cNvCxnSpPr/>
          <p:nvPr/>
        </p:nvCxnSpPr>
        <p:spPr>
          <a:xfrm flipV="1">
            <a:off x="2133600" y="4866640"/>
            <a:ext cx="5882640" cy="203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p:cNvCxnSpPr/>
          <p:nvPr/>
        </p:nvCxnSpPr>
        <p:spPr>
          <a:xfrm>
            <a:off x="4535306" y="4521462"/>
            <a:ext cx="10316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p:cNvCxnSpPr/>
          <p:nvPr/>
        </p:nvCxnSpPr>
        <p:spPr>
          <a:xfrm>
            <a:off x="5911715" y="4516382"/>
            <a:ext cx="2008580" cy="1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p:cNvCxnSpPr/>
          <p:nvPr/>
        </p:nvCxnSpPr>
        <p:spPr>
          <a:xfrm flipV="1">
            <a:off x="2133600" y="4516321"/>
            <a:ext cx="2010276" cy="102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4681485" y="4211207"/>
            <a:ext cx="811441" cy="307777"/>
          </a:xfrm>
          <a:prstGeom prst="rect">
            <a:avLst/>
          </a:prstGeom>
          <a:noFill/>
        </p:spPr>
        <p:txBody>
          <a:bodyPr wrap="none" rtlCol="0">
            <a:spAutoFit/>
          </a:bodyPr>
          <a:lstStyle/>
          <a:p>
            <a:r>
              <a:rPr lang="es-CL" dirty="0" smtClean="0"/>
              <a:t>Adentro</a:t>
            </a:r>
            <a:endParaRPr lang="es-ES" dirty="0"/>
          </a:p>
        </p:txBody>
      </p:sp>
      <p:sp>
        <p:nvSpPr>
          <p:cNvPr id="97" name="CuadroTexto 96"/>
          <p:cNvSpPr txBox="1"/>
          <p:nvPr/>
        </p:nvSpPr>
        <p:spPr>
          <a:xfrm>
            <a:off x="2229627" y="4216726"/>
            <a:ext cx="1657826" cy="307777"/>
          </a:xfrm>
          <a:prstGeom prst="rect">
            <a:avLst/>
          </a:prstGeom>
          <a:noFill/>
        </p:spPr>
        <p:txBody>
          <a:bodyPr wrap="none" rtlCol="0">
            <a:spAutoFit/>
          </a:bodyPr>
          <a:lstStyle/>
          <a:p>
            <a:r>
              <a:rPr lang="es-CL" dirty="0" err="1" smtClean="0"/>
              <a:t>Aprovicionamiento</a:t>
            </a:r>
            <a:endParaRPr lang="es-ES" dirty="0"/>
          </a:p>
        </p:txBody>
      </p:sp>
      <p:sp>
        <p:nvSpPr>
          <p:cNvPr id="98" name="CuadroTexto 97"/>
          <p:cNvSpPr txBox="1"/>
          <p:nvPr/>
        </p:nvSpPr>
        <p:spPr>
          <a:xfrm>
            <a:off x="6510284" y="4214998"/>
            <a:ext cx="811441" cy="307777"/>
          </a:xfrm>
          <a:prstGeom prst="rect">
            <a:avLst/>
          </a:prstGeom>
          <a:noFill/>
        </p:spPr>
        <p:txBody>
          <a:bodyPr wrap="none" rtlCol="0">
            <a:spAutoFit/>
          </a:bodyPr>
          <a:lstStyle/>
          <a:p>
            <a:r>
              <a:rPr lang="es-CL" dirty="0" smtClean="0"/>
              <a:t>Entrega</a:t>
            </a:r>
            <a:endParaRPr lang="es-ES" dirty="0"/>
          </a:p>
        </p:txBody>
      </p:sp>
      <p:sp>
        <p:nvSpPr>
          <p:cNvPr id="99" name="CuadroTexto 98"/>
          <p:cNvSpPr txBox="1"/>
          <p:nvPr/>
        </p:nvSpPr>
        <p:spPr>
          <a:xfrm>
            <a:off x="3556978" y="4588833"/>
            <a:ext cx="3060453" cy="307777"/>
          </a:xfrm>
          <a:prstGeom prst="rect">
            <a:avLst/>
          </a:prstGeom>
          <a:noFill/>
        </p:spPr>
        <p:txBody>
          <a:bodyPr wrap="none" rtlCol="0">
            <a:spAutoFit/>
          </a:bodyPr>
          <a:lstStyle/>
          <a:p>
            <a:r>
              <a:rPr lang="es-CL" dirty="0" smtClean="0"/>
              <a:t>Gestión de la Cadena de Suministro</a:t>
            </a:r>
            <a:endParaRPr lang="es-ES" dirty="0"/>
          </a:p>
        </p:txBody>
      </p:sp>
      <p:grpSp>
        <p:nvGrpSpPr>
          <p:cNvPr id="100" name="Google Shape;565;p39"/>
          <p:cNvGrpSpPr/>
          <p:nvPr/>
        </p:nvGrpSpPr>
        <p:grpSpPr>
          <a:xfrm>
            <a:off x="8168401" y="652931"/>
            <a:ext cx="343364" cy="287788"/>
            <a:chOff x="2599825" y="3689700"/>
            <a:chExt cx="429850" cy="360275"/>
          </a:xfrm>
        </p:grpSpPr>
        <p:sp>
          <p:nvSpPr>
            <p:cNvPr id="101" name="Google Shape;566;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67;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602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arn(inVertical)">
                                      <p:cBhvr>
                                        <p:cTn id="31" dur="500"/>
                                        <p:tgtEl>
                                          <p:spTgt spid="29"/>
                                        </p:tgtEl>
                                      </p:cBhvr>
                                    </p:animEffect>
                                  </p:childTnLst>
                                </p:cTn>
                              </p:par>
                              <p:par>
                                <p:cTn id="32" presetID="16" presetClass="entr" presetSubtype="21"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par>
                                <p:cTn id="35" presetID="16" presetClass="entr" presetSubtype="21"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par>
                                <p:cTn id="38" presetID="16" presetClass="entr" presetSubtype="21"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arn(inVertical)">
                                      <p:cBhvr>
                                        <p:cTn id="40" dur="500"/>
                                        <p:tgtEl>
                                          <p:spTgt spid="35"/>
                                        </p:tgtEl>
                                      </p:cBhvr>
                                    </p:animEffect>
                                  </p:childTnLst>
                                </p:cTn>
                              </p:par>
                              <p:par>
                                <p:cTn id="41" presetID="16" presetClass="entr" presetSubtype="21"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arn(inVertical)">
                                      <p:cBhvr>
                                        <p:cTn id="43" dur="500"/>
                                        <p:tgtEl>
                                          <p:spTgt spid="39"/>
                                        </p:tgtEl>
                                      </p:cBhvr>
                                    </p:animEffect>
                                  </p:childTnLst>
                                </p:cTn>
                              </p:par>
                              <p:par>
                                <p:cTn id="44" presetID="16" presetClass="entr" presetSubtype="21"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barn(inVertical)">
                                      <p:cBhvr>
                                        <p:cTn id="46" dur="500"/>
                                        <p:tgtEl>
                                          <p:spTgt spid="4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barn(inVertical)">
                                      <p:cBhvr>
                                        <p:cTn id="49" dur="500"/>
                                        <p:tgtEl>
                                          <p:spTgt spid="7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barn(inVertical)">
                                      <p:cBhvr>
                                        <p:cTn id="52" dur="500"/>
                                        <p:tgtEl>
                                          <p:spTgt spid="80"/>
                                        </p:tgtEl>
                                      </p:cBhvr>
                                    </p:animEffect>
                                  </p:childTnLst>
                                </p:cTn>
                              </p:par>
                              <p:par>
                                <p:cTn id="53" presetID="16" presetClass="entr" presetSubtype="21"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barn(inVertical)">
                                      <p:cBhvr>
                                        <p:cTn id="55" dur="500"/>
                                        <p:tgtEl>
                                          <p:spTgt spid="47"/>
                                        </p:tgtEl>
                                      </p:cBhvr>
                                    </p:animEffect>
                                  </p:childTnLst>
                                </p:cTn>
                              </p:par>
                              <p:par>
                                <p:cTn id="56" presetID="16" presetClass="entr" presetSubtype="21"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barn(inVertical)">
                                      <p:cBhvr>
                                        <p:cTn id="58" dur="500"/>
                                        <p:tgtEl>
                                          <p:spTgt spid="49"/>
                                        </p:tgtEl>
                                      </p:cBhvr>
                                    </p:animEffect>
                                  </p:childTnLst>
                                </p:cTn>
                              </p:par>
                              <p:par>
                                <p:cTn id="59" presetID="16" presetClass="entr" presetSubtype="21"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barn(inVertical)">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barn(inVertical)">
                                      <p:cBhvr>
                                        <p:cTn id="66" dur="500"/>
                                        <p:tgtEl>
                                          <p:spTgt spid="5"/>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arn(inVertical)">
                                      <p:cBhvr>
                                        <p:cTn id="69" dur="500"/>
                                        <p:tgtEl>
                                          <p:spTgt spid="6"/>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inVertical)">
                                      <p:cBhvr>
                                        <p:cTn id="72" dur="500"/>
                                        <p:tgtEl>
                                          <p:spTgt spid="22"/>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barn(inVertical)">
                                      <p:cBhvr>
                                        <p:cTn id="75" dur="500"/>
                                        <p:tgtEl>
                                          <p:spTgt spid="23"/>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inVertical)">
                                      <p:cBhvr>
                                        <p:cTn id="78" dur="500"/>
                                        <p:tgtEl>
                                          <p:spTgt spid="24"/>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barn(inVertical)">
                                      <p:cBhvr>
                                        <p:cTn id="81" dur="500"/>
                                        <p:tgtEl>
                                          <p:spTgt spid="25"/>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barn(inVertical)">
                                      <p:cBhvr>
                                        <p:cTn id="84" dur="500"/>
                                        <p:tgtEl>
                                          <p:spTgt spid="26"/>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barn(inVertical)">
                                      <p:cBhvr>
                                        <p:cTn id="87" dur="500"/>
                                        <p:tgtEl>
                                          <p:spTgt spid="27"/>
                                        </p:tgtEl>
                                      </p:cBhvr>
                                    </p:animEffect>
                                  </p:childTnLst>
                                </p:cTn>
                              </p:par>
                              <p:par>
                                <p:cTn id="88" presetID="16" presetClass="entr" presetSubtype="21" fill="hold"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barn(inVertical)">
                                      <p:cBhvr>
                                        <p:cTn id="90" dur="500"/>
                                        <p:tgtEl>
                                          <p:spTgt spid="53"/>
                                        </p:tgtEl>
                                      </p:cBhvr>
                                    </p:animEffect>
                                  </p:childTnLst>
                                </p:cTn>
                              </p:par>
                              <p:par>
                                <p:cTn id="91" presetID="16" presetClass="entr" presetSubtype="21" fill="hold"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arn(inVertical)">
                                      <p:cBhvr>
                                        <p:cTn id="93" dur="500"/>
                                        <p:tgtEl>
                                          <p:spTgt spid="55"/>
                                        </p:tgtEl>
                                      </p:cBhvr>
                                    </p:animEffect>
                                  </p:childTnLst>
                                </p:cTn>
                              </p:par>
                              <p:par>
                                <p:cTn id="94" presetID="16" presetClass="entr" presetSubtype="21" fill="hold"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barn(inVertical)">
                                      <p:cBhvr>
                                        <p:cTn id="96" dur="500"/>
                                        <p:tgtEl>
                                          <p:spTgt spid="57"/>
                                        </p:tgtEl>
                                      </p:cBhvr>
                                    </p:animEffect>
                                  </p:childTnLst>
                                </p:cTn>
                              </p:par>
                              <p:par>
                                <p:cTn id="97" presetID="16" presetClass="entr" presetSubtype="21"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barn(inVertical)">
                                      <p:cBhvr>
                                        <p:cTn id="99" dur="500"/>
                                        <p:tgtEl>
                                          <p:spTgt spid="59"/>
                                        </p:tgtEl>
                                      </p:cBhvr>
                                    </p:animEffect>
                                  </p:childTnLst>
                                </p:cTn>
                              </p:par>
                              <p:par>
                                <p:cTn id="100" presetID="16" presetClass="entr" presetSubtype="21" fill="hold"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barn(inVertical)">
                                      <p:cBhvr>
                                        <p:cTn id="102" dur="500"/>
                                        <p:tgtEl>
                                          <p:spTgt spid="61"/>
                                        </p:tgtEl>
                                      </p:cBhvr>
                                    </p:animEffect>
                                  </p:childTnLst>
                                </p:cTn>
                              </p:par>
                              <p:par>
                                <p:cTn id="103" presetID="16" presetClass="entr" presetSubtype="21" fill="hold"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barn(inVertical)">
                                      <p:cBhvr>
                                        <p:cTn id="105" dur="500"/>
                                        <p:tgtEl>
                                          <p:spTgt spid="63"/>
                                        </p:tgtEl>
                                      </p:cBhvr>
                                    </p:animEffect>
                                  </p:childTnLst>
                                </p:cTn>
                              </p:par>
                              <p:par>
                                <p:cTn id="106" presetID="16" presetClass="entr" presetSubtype="21" fill="hold"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barn(inVertical)">
                                      <p:cBhvr>
                                        <p:cTn id="108" dur="500"/>
                                        <p:tgtEl>
                                          <p:spTgt spid="65"/>
                                        </p:tgtEl>
                                      </p:cBhvr>
                                    </p:animEffect>
                                  </p:childTnLst>
                                </p:cTn>
                              </p:par>
                              <p:par>
                                <p:cTn id="109" presetID="16" presetClass="entr" presetSubtype="21" fill="hold"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barn(inVertical)">
                                      <p:cBhvr>
                                        <p:cTn id="111" dur="500"/>
                                        <p:tgtEl>
                                          <p:spTgt spid="69"/>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81"/>
                                        </p:tgtEl>
                                        <p:attrNameLst>
                                          <p:attrName>style.visibility</p:attrName>
                                        </p:attrNameLst>
                                      </p:cBhvr>
                                      <p:to>
                                        <p:strVal val="visible"/>
                                      </p:to>
                                    </p:set>
                                    <p:animEffect transition="in" filter="barn(inVertical)">
                                      <p:cBhvr>
                                        <p:cTn id="114" dur="500"/>
                                        <p:tgtEl>
                                          <p:spTgt spid="81"/>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barn(inVertical)">
                                      <p:cBhvr>
                                        <p:cTn id="117" dur="500"/>
                                        <p:tgtEl>
                                          <p:spTgt spid="8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7"/>
                                        </p:tgtEl>
                                        <p:attrNameLst>
                                          <p:attrName>style.visibility</p:attrName>
                                        </p:attrNameLst>
                                      </p:cBhvr>
                                      <p:to>
                                        <p:strVal val="visible"/>
                                      </p:to>
                                    </p:set>
                                    <p:animEffect transition="in" filter="fade">
                                      <p:cBhvr>
                                        <p:cTn id="128" dur="500"/>
                                        <p:tgtEl>
                                          <p:spTgt spid="7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fade">
                                      <p:cBhvr>
                                        <p:cTn id="136" dur="500"/>
                                        <p:tgtEl>
                                          <p:spTgt spid="76"/>
                                        </p:tgtEl>
                                      </p:cBhvr>
                                    </p:animEffect>
                                  </p:childTnLst>
                                </p:cTn>
                              </p:par>
                              <p:par>
                                <p:cTn id="137" presetID="10" presetClass="entr" presetSubtype="0" fill="hold" nodeType="with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fade">
                                      <p:cBhvr>
                                        <p:cTn id="139" dur="500"/>
                                        <p:tgtEl>
                                          <p:spTgt spid="85"/>
                                        </p:tgtEl>
                                      </p:cBhvr>
                                    </p:animEffect>
                                  </p:childTnLst>
                                </p:cTn>
                              </p:par>
                              <p:par>
                                <p:cTn id="140" presetID="10" presetClass="entr" presetSubtype="0" fill="hold"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fade">
                                      <p:cBhvr>
                                        <p:cTn id="142" dur="500"/>
                                        <p:tgtEl>
                                          <p:spTgt spid="90"/>
                                        </p:tgtEl>
                                      </p:cBhvr>
                                    </p:animEffect>
                                  </p:childTnLst>
                                </p:cTn>
                              </p:par>
                              <p:par>
                                <p:cTn id="143" presetID="10" presetClass="entr" presetSubtype="0" fill="hold" nodeType="withEffect">
                                  <p:stCondLst>
                                    <p:cond delay="0"/>
                                  </p:stCondLst>
                                  <p:childTnLst>
                                    <p:set>
                                      <p:cBhvr>
                                        <p:cTn id="144" dur="1" fill="hold">
                                          <p:stCondLst>
                                            <p:cond delay="0"/>
                                          </p:stCondLst>
                                        </p:cTn>
                                        <p:tgtEl>
                                          <p:spTgt spid="93"/>
                                        </p:tgtEl>
                                        <p:attrNameLst>
                                          <p:attrName>style.visibility</p:attrName>
                                        </p:attrNameLst>
                                      </p:cBhvr>
                                      <p:to>
                                        <p:strVal val="visible"/>
                                      </p:to>
                                    </p:set>
                                    <p:animEffect transition="in" filter="fade">
                                      <p:cBhvr>
                                        <p:cTn id="145" dur="500"/>
                                        <p:tgtEl>
                                          <p:spTgt spid="93"/>
                                        </p:tgtEl>
                                      </p:cBhvr>
                                    </p:animEffect>
                                  </p:childTnLst>
                                </p:cTn>
                              </p:par>
                              <p:par>
                                <p:cTn id="146" presetID="10" presetClass="entr" presetSubtype="0" fill="hold" nodeType="with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6"/>
                                        </p:tgtEl>
                                        <p:attrNameLst>
                                          <p:attrName>style.visibility</p:attrName>
                                        </p:attrNameLst>
                                      </p:cBhvr>
                                      <p:to>
                                        <p:strVal val="visible"/>
                                      </p:to>
                                    </p:set>
                                    <p:animEffect transition="in" filter="fade">
                                      <p:cBhvr>
                                        <p:cTn id="151" dur="500"/>
                                        <p:tgtEl>
                                          <p:spTgt spid="9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500"/>
                                        <p:tgtEl>
                                          <p:spTgt spid="9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8"/>
                                        </p:tgtEl>
                                        <p:attrNameLst>
                                          <p:attrName>style.visibility</p:attrName>
                                        </p:attrNameLst>
                                      </p:cBhvr>
                                      <p:to>
                                        <p:strVal val="visible"/>
                                      </p:to>
                                    </p:set>
                                    <p:animEffect transition="in" filter="fade">
                                      <p:cBhvr>
                                        <p:cTn id="157" dur="500"/>
                                        <p:tgtEl>
                                          <p:spTgt spid="9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22" grpId="0" animBg="1"/>
      <p:bldP spid="23" grpId="0" animBg="1"/>
      <p:bldP spid="24" grpId="0" animBg="1"/>
      <p:bldP spid="25" grpId="0" animBg="1"/>
      <p:bldP spid="26" grpId="0" animBg="1"/>
      <p:bldP spid="27" grpId="0" animBg="1"/>
      <p:bldP spid="76" grpId="0" animBg="1"/>
      <p:bldP spid="77" grpId="0"/>
      <p:bldP spid="78" grpId="0"/>
      <p:bldP spid="79" grpId="0"/>
      <p:bldP spid="80" grpId="0"/>
      <p:bldP spid="81" grpId="0"/>
      <p:bldP spid="82" grpId="0"/>
      <p:bldP spid="96" grpId="0"/>
      <p:bldP spid="97" grpId="0"/>
      <p:bldP spid="98" grpId="0"/>
      <p:bldP spid="9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Solución al alto acoplamiento</a:t>
            </a:r>
            <a:endParaRPr lang="es-ES" dirty="0"/>
          </a:p>
        </p:txBody>
      </p:sp>
      <p:sp>
        <p:nvSpPr>
          <p:cNvPr id="5" name="Marcador de texto 4"/>
          <p:cNvSpPr>
            <a:spLocks noGrp="1"/>
          </p:cNvSpPr>
          <p:nvPr>
            <p:ph type="body" idx="1"/>
          </p:nvPr>
        </p:nvSpPr>
        <p:spPr/>
        <p:txBody>
          <a:bodyPr/>
          <a:lstStyle/>
          <a:p>
            <a:r>
              <a:rPr lang="es-CL" sz="2400" dirty="0" smtClean="0"/>
              <a:t>Utilizar una nueva propiedad de tipo []byte en la que se guarde parámetros no contemplados</a:t>
            </a:r>
          </a:p>
          <a:p>
            <a:r>
              <a:rPr lang="es-CL" sz="2400" dirty="0" smtClean="0"/>
              <a:t>Uso de función </a:t>
            </a:r>
            <a:r>
              <a:rPr lang="es-CL" sz="2400" dirty="0" err="1" smtClean="0"/>
              <a:t>Marshal</a:t>
            </a:r>
            <a:r>
              <a:rPr lang="es-CL" sz="2400" dirty="0" smtClean="0"/>
              <a:t> y </a:t>
            </a:r>
            <a:r>
              <a:rPr lang="es-CL" sz="2400" dirty="0" err="1" smtClean="0"/>
              <a:t>Unmarshal</a:t>
            </a:r>
            <a:r>
              <a:rPr lang="es-CL" sz="2400" dirty="0" smtClean="0"/>
              <a:t> para convertir </a:t>
            </a:r>
            <a:r>
              <a:rPr lang="es-CL" sz="2400" dirty="0" err="1" smtClean="0"/>
              <a:t>json</a:t>
            </a:r>
            <a:r>
              <a:rPr lang="es-CL" sz="2400" dirty="0" smtClean="0"/>
              <a:t>-[]byte</a:t>
            </a:r>
          </a:p>
          <a:p>
            <a:r>
              <a:rPr lang="es-CL" dirty="0" err="1" smtClean="0"/>
              <a:t>Json</a:t>
            </a:r>
            <a:r>
              <a:rPr lang="es-CL" dirty="0" smtClean="0"/>
              <a:t> es un formato de texto sencillo para el intercambio de datos, ligero, alta velocidad de procesamiento y flexible.</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30</a:t>
            </a:fld>
            <a:endParaRPr lang="es-ES"/>
          </a:p>
        </p:txBody>
      </p:sp>
    </p:spTree>
    <p:extLst>
      <p:ext uri="{BB962C8B-B14F-4D97-AF65-F5344CB8AC3E}">
        <p14:creationId xmlns:p14="http://schemas.microsoft.com/office/powerpoint/2010/main" val="2122581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Solución al alto acoplamiento</a:t>
            </a:r>
            <a:endParaRPr lang="es-ES" dirty="0"/>
          </a:p>
        </p:txBody>
      </p:sp>
      <p:sp>
        <p:nvSpPr>
          <p:cNvPr id="5" name="Marcador de texto 4"/>
          <p:cNvSpPr>
            <a:spLocks noGrp="1"/>
          </p:cNvSpPr>
          <p:nvPr>
            <p:ph type="body" idx="1"/>
          </p:nvPr>
        </p:nvSpPr>
        <p:spPr>
          <a:xfrm>
            <a:off x="4551950" y="1503679"/>
            <a:ext cx="4130991" cy="2938500"/>
          </a:xfrm>
        </p:spPr>
        <p:txBody>
          <a:bodyPr/>
          <a:lstStyle/>
          <a:p>
            <a:r>
              <a:rPr lang="es-CL" sz="2000" dirty="0" smtClean="0"/>
              <a:t>Propiedad del producto núcleo como []byte</a:t>
            </a:r>
          </a:p>
          <a:p>
            <a:r>
              <a:rPr lang="es-CL" sz="2000" dirty="0" err="1" smtClean="0"/>
              <a:t>json</a:t>
            </a:r>
            <a:r>
              <a:rPr lang="es-CL" sz="2000" dirty="0" smtClean="0"/>
              <a:t> permite la flexibilidad de agregar los campos que se considere necesario</a:t>
            </a:r>
          </a:p>
          <a:p>
            <a:r>
              <a:rPr lang="es-CL" sz="2000" dirty="0" smtClean="0"/>
              <a:t>No es necesario modificar múltiples transacciones con nuevos cambios</a:t>
            </a:r>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31</a:t>
            </a:fld>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890" y="1503679"/>
            <a:ext cx="2471829" cy="3276096"/>
          </a:xfrm>
          <a:prstGeom prst="rect">
            <a:avLst/>
          </a:prstGeom>
        </p:spPr>
      </p:pic>
    </p:spTree>
    <p:extLst>
      <p:ext uri="{BB962C8B-B14F-4D97-AF65-F5344CB8AC3E}">
        <p14:creationId xmlns:p14="http://schemas.microsoft.com/office/powerpoint/2010/main" val="5440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Consultas enriquecidas. Conocer lotes en una fecha determinada</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32</a:t>
            </a:fld>
            <a:endParaRPr lang="es-ES"/>
          </a:p>
        </p:txBody>
      </p:sp>
      <p:sp>
        <p:nvSpPr>
          <p:cNvPr id="8" name="CuadroTexto 7"/>
          <p:cNvSpPr txBox="1"/>
          <p:nvPr/>
        </p:nvSpPr>
        <p:spPr>
          <a:xfrm>
            <a:off x="1634965" y="2116205"/>
            <a:ext cx="7260321" cy="400110"/>
          </a:xfrm>
          <a:prstGeom prst="rect">
            <a:avLst/>
          </a:prstGeom>
          <a:noFill/>
        </p:spPr>
        <p:txBody>
          <a:bodyPr wrap="none" rtlCol="0">
            <a:spAutoFit/>
          </a:bodyPr>
          <a:lstStyle/>
          <a:p>
            <a:r>
              <a:rPr lang="es-CL" sz="2000" dirty="0" err="1" smtClean="0"/>
              <a:t>ctx.GetStub</a:t>
            </a:r>
            <a:r>
              <a:rPr lang="es-CL" sz="2000" dirty="0" smtClean="0"/>
              <a:t>().</a:t>
            </a:r>
            <a:r>
              <a:rPr lang="es-CL" sz="2000" dirty="0" err="1" smtClean="0"/>
              <a:t>GetStateByPartialCompositeKey</a:t>
            </a:r>
            <a:r>
              <a:rPr lang="es-CL" sz="2000" dirty="0" smtClean="0"/>
              <a:t>(</a:t>
            </a:r>
            <a:r>
              <a:rPr lang="es-CL" sz="2000" dirty="0" err="1" smtClean="0"/>
              <a:t>index</a:t>
            </a:r>
            <a:r>
              <a:rPr lang="es-CL" sz="2000" dirty="0" smtClean="0"/>
              <a:t>,[]</a:t>
            </a:r>
            <a:r>
              <a:rPr lang="es-CL" sz="2000" dirty="0" err="1" smtClean="0"/>
              <a:t>string</a:t>
            </a:r>
            <a:r>
              <a:rPr lang="es-CL" sz="2000" dirty="0" smtClean="0"/>
              <a:t>{})</a:t>
            </a:r>
            <a:endParaRPr lang="es-ES" sz="2000" dirty="0"/>
          </a:p>
        </p:txBody>
      </p:sp>
      <p:sp>
        <p:nvSpPr>
          <p:cNvPr id="9" name="CuadroTexto 8"/>
          <p:cNvSpPr txBox="1"/>
          <p:nvPr/>
        </p:nvSpPr>
        <p:spPr>
          <a:xfrm>
            <a:off x="1634965" y="3032235"/>
            <a:ext cx="5137945" cy="400110"/>
          </a:xfrm>
          <a:prstGeom prst="rect">
            <a:avLst/>
          </a:prstGeom>
          <a:noFill/>
        </p:spPr>
        <p:txBody>
          <a:bodyPr wrap="none" rtlCol="0">
            <a:spAutoFit/>
          </a:bodyPr>
          <a:lstStyle/>
          <a:p>
            <a:r>
              <a:rPr lang="es-CL" sz="2000" dirty="0" err="1" smtClean="0"/>
              <a:t>Ctx.GetStub</a:t>
            </a:r>
            <a:r>
              <a:rPr lang="es-CL" sz="2000" dirty="0" smtClean="0"/>
              <a:t>().</a:t>
            </a:r>
            <a:r>
              <a:rPr lang="es-CL" sz="2000" dirty="0" err="1" smtClean="0"/>
              <a:t>GetQueryResult</a:t>
            </a:r>
            <a:r>
              <a:rPr lang="es-CL" sz="2000" dirty="0" smtClean="0"/>
              <a:t>(</a:t>
            </a:r>
            <a:r>
              <a:rPr lang="es-CL" sz="2000" dirty="0" err="1" smtClean="0"/>
              <a:t>queryString</a:t>
            </a:r>
            <a:r>
              <a:rPr lang="es-CL" sz="2000" dirty="0" smtClean="0"/>
              <a:t>)</a:t>
            </a:r>
            <a:endParaRPr lang="es-ES" sz="2000" dirty="0"/>
          </a:p>
        </p:txBody>
      </p:sp>
    </p:spTree>
    <p:extLst>
      <p:ext uri="{BB962C8B-B14F-4D97-AF65-F5344CB8AC3E}">
        <p14:creationId xmlns:p14="http://schemas.microsoft.com/office/powerpoint/2010/main" val="2206457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smtClean="0"/>
              <a:t>Secciones del Modelo SCOR</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a:t>
            </a:fld>
            <a:endParaRPr lang="es-ES"/>
          </a:p>
        </p:txBody>
      </p:sp>
      <p:sp>
        <p:nvSpPr>
          <p:cNvPr id="4" name="Google Shape;480;p39"/>
          <p:cNvSpPr/>
          <p:nvPr/>
        </p:nvSpPr>
        <p:spPr>
          <a:xfrm>
            <a:off x="8017510" y="4411145"/>
            <a:ext cx="269340" cy="283709"/>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Diagrama 4"/>
          <p:cNvGraphicFramePr/>
          <p:nvPr>
            <p:extLst>
              <p:ext uri="{D42A27DB-BD31-4B8C-83A1-F6EECF244321}">
                <p14:modId xmlns:p14="http://schemas.microsoft.com/office/powerpoint/2010/main" val="942423818"/>
              </p:ext>
            </p:extLst>
          </p:nvPr>
        </p:nvGraphicFramePr>
        <p:xfrm>
          <a:off x="2056180" y="158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430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err="1" smtClean="0"/>
              <a:t>Supply</a:t>
            </a:r>
            <a:r>
              <a:rPr lang="es-CL" dirty="0" smtClean="0"/>
              <a:t> </a:t>
            </a:r>
            <a:r>
              <a:rPr lang="es-CL" dirty="0" err="1" smtClean="0"/>
              <a:t>Chain</a:t>
            </a:r>
            <a:r>
              <a:rPr lang="es-CL" dirty="0" smtClean="0"/>
              <a:t> </a:t>
            </a:r>
            <a:r>
              <a:rPr lang="es-CL" dirty="0" err="1" smtClean="0"/>
              <a:t>Operation</a:t>
            </a:r>
            <a:r>
              <a:rPr lang="es-CL" dirty="0" smtClean="0"/>
              <a:t> Reference </a:t>
            </a:r>
            <a:r>
              <a:rPr lang="es-CL" dirty="0" err="1" smtClean="0"/>
              <a:t>Model</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5</a:t>
            </a:fld>
            <a:endParaRPr lang="es-ES"/>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546595"/>
            <a:ext cx="5816601" cy="3474589"/>
          </a:xfrm>
          <a:prstGeom prst="rect">
            <a:avLst/>
          </a:prstGeom>
        </p:spPr>
      </p:pic>
      <p:grpSp>
        <p:nvGrpSpPr>
          <p:cNvPr id="5" name="Google Shape;544;p39"/>
          <p:cNvGrpSpPr/>
          <p:nvPr/>
        </p:nvGrpSpPr>
        <p:grpSpPr>
          <a:xfrm>
            <a:off x="7981750" y="4423463"/>
            <a:ext cx="355006" cy="253312"/>
            <a:chOff x="5255200" y="3006475"/>
            <a:chExt cx="511700" cy="378575"/>
          </a:xfrm>
        </p:grpSpPr>
        <p:sp>
          <p:nvSpPr>
            <p:cNvPr id="6" name="Google Shape;545;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6;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CuadroTexto 7"/>
          <p:cNvSpPr txBox="1"/>
          <p:nvPr/>
        </p:nvSpPr>
        <p:spPr>
          <a:xfrm>
            <a:off x="6559638" y="543309"/>
            <a:ext cx="2584362" cy="3477875"/>
          </a:xfrm>
          <a:prstGeom prst="rect">
            <a:avLst/>
          </a:prstGeom>
          <a:noFill/>
        </p:spPr>
        <p:txBody>
          <a:bodyPr wrap="none" rtlCol="0">
            <a:spAutoFit/>
          </a:bodyPr>
          <a:lstStyle/>
          <a:p>
            <a:pPr marL="285750" indent="-285750" algn="just">
              <a:buFont typeface="Wingdings" panose="05000000000000000000" pitchFamily="2" charset="2"/>
              <a:buChar char="§"/>
            </a:pPr>
            <a:r>
              <a:rPr lang="es-CL" sz="2000" dirty="0" smtClean="0"/>
              <a:t>Planificación</a:t>
            </a:r>
          </a:p>
          <a:p>
            <a:pPr marL="285750" indent="-285750" algn="just">
              <a:buFont typeface="Wingdings" panose="05000000000000000000" pitchFamily="2" charset="2"/>
              <a:buChar char="§"/>
            </a:pPr>
            <a:endParaRPr lang="es-CL" sz="2000" dirty="0" smtClean="0"/>
          </a:p>
          <a:p>
            <a:pPr marL="285750" indent="-285750" algn="just">
              <a:buFont typeface="Wingdings" panose="05000000000000000000" pitchFamily="2" charset="2"/>
              <a:buChar char="§"/>
            </a:pPr>
            <a:r>
              <a:rPr lang="es-CL" sz="2000" dirty="0" err="1" smtClean="0"/>
              <a:t>Aprovicionamiento</a:t>
            </a:r>
            <a:endParaRPr lang="es-CL" sz="2000" dirty="0" smtClean="0"/>
          </a:p>
          <a:p>
            <a:pPr marL="285750" indent="-285750" algn="just">
              <a:buFont typeface="Wingdings" panose="05000000000000000000" pitchFamily="2" charset="2"/>
              <a:buChar char="§"/>
            </a:pPr>
            <a:endParaRPr lang="es-CL" sz="2000" dirty="0" smtClean="0"/>
          </a:p>
          <a:p>
            <a:pPr marL="285750" indent="-285750" algn="just">
              <a:buFont typeface="Wingdings" panose="05000000000000000000" pitchFamily="2" charset="2"/>
              <a:buChar char="§"/>
            </a:pPr>
            <a:r>
              <a:rPr lang="es-CL" sz="2000" dirty="0" smtClean="0"/>
              <a:t>Manufactura</a:t>
            </a:r>
          </a:p>
          <a:p>
            <a:pPr marL="285750" indent="-285750" algn="just">
              <a:buFont typeface="Wingdings" panose="05000000000000000000" pitchFamily="2" charset="2"/>
              <a:buChar char="§"/>
            </a:pPr>
            <a:endParaRPr lang="es-CL" sz="2000" dirty="0" smtClean="0"/>
          </a:p>
          <a:p>
            <a:pPr marL="285750" indent="-285750" algn="just">
              <a:buFont typeface="Wingdings" panose="05000000000000000000" pitchFamily="2" charset="2"/>
              <a:buChar char="§"/>
            </a:pPr>
            <a:r>
              <a:rPr lang="es-CL" sz="2000" dirty="0" smtClean="0"/>
              <a:t>Entrega</a:t>
            </a:r>
          </a:p>
          <a:p>
            <a:pPr marL="285750" indent="-285750" algn="just">
              <a:buFont typeface="Wingdings" panose="05000000000000000000" pitchFamily="2" charset="2"/>
              <a:buChar char="§"/>
            </a:pPr>
            <a:endParaRPr lang="es-CL" sz="2000" dirty="0" smtClean="0"/>
          </a:p>
          <a:p>
            <a:pPr marL="285750" indent="-285750" algn="just">
              <a:buFont typeface="Wingdings" panose="05000000000000000000" pitchFamily="2" charset="2"/>
              <a:buChar char="§"/>
            </a:pPr>
            <a:r>
              <a:rPr lang="es-CL" sz="2000" dirty="0" smtClean="0"/>
              <a:t>Devolución</a:t>
            </a:r>
          </a:p>
          <a:p>
            <a:pPr marL="285750" indent="-285750" algn="just">
              <a:buFont typeface="Wingdings" panose="05000000000000000000" pitchFamily="2" charset="2"/>
              <a:buChar char="§"/>
            </a:pPr>
            <a:endParaRPr lang="es-CL" sz="2000" dirty="0" smtClean="0"/>
          </a:p>
          <a:p>
            <a:pPr marL="285750" indent="-285750" algn="just">
              <a:buFont typeface="Wingdings" panose="05000000000000000000" pitchFamily="2" charset="2"/>
              <a:buChar char="§"/>
            </a:pPr>
            <a:r>
              <a:rPr lang="es-CL" sz="2000" dirty="0" smtClean="0"/>
              <a:t>Soporte</a:t>
            </a:r>
          </a:p>
        </p:txBody>
      </p:sp>
    </p:spTree>
    <p:extLst>
      <p:ext uri="{BB962C8B-B14F-4D97-AF65-F5344CB8AC3E}">
        <p14:creationId xmlns:p14="http://schemas.microsoft.com/office/powerpoint/2010/main" val="9161408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wipe(down)">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wipe(down)">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wipe(down)">
                                      <p:cBhvr>
                                        <p:cTn id="32" dur="500"/>
                                        <p:tgtEl>
                                          <p:spTgt spid="8">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wipe(down)">
                                      <p:cBhvr>
                                        <p:cTn id="3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Blockchain</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6</a:t>
            </a:fld>
            <a:endParaRPr lang="es-ES"/>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93" t="20246" r="617" b="23211"/>
          <a:stretch/>
        </p:blipFill>
        <p:spPr>
          <a:xfrm>
            <a:off x="2003425" y="1955925"/>
            <a:ext cx="1362075" cy="15422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7530" t="11605" r="12470" b="35309"/>
          <a:stretch/>
        </p:blipFill>
        <p:spPr>
          <a:xfrm>
            <a:off x="3805825" y="1955925"/>
            <a:ext cx="1162049" cy="15422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CuadroTexto 5"/>
          <p:cNvSpPr txBox="1"/>
          <p:nvPr/>
        </p:nvSpPr>
        <p:spPr>
          <a:xfrm>
            <a:off x="5408199" y="1740124"/>
            <a:ext cx="3522118" cy="2616101"/>
          </a:xfrm>
          <a:prstGeom prst="rect">
            <a:avLst/>
          </a:prstGeom>
          <a:noFill/>
        </p:spPr>
        <p:txBody>
          <a:bodyPr wrap="none" rtlCol="0">
            <a:spAutoFit/>
          </a:bodyPr>
          <a:lstStyle/>
          <a:p>
            <a:pPr marL="285750" indent="-285750">
              <a:buFont typeface="Wingdings" panose="05000000000000000000" pitchFamily="2" charset="2"/>
              <a:buChar char="§"/>
            </a:pPr>
            <a:r>
              <a:rPr lang="es-CL" sz="2400" dirty="0" smtClean="0"/>
              <a:t>Finanzas</a:t>
            </a:r>
          </a:p>
          <a:p>
            <a:pPr marL="285750" indent="-285750">
              <a:buFont typeface="Wingdings" panose="05000000000000000000" pitchFamily="2" charset="2"/>
              <a:buChar char="§"/>
            </a:pPr>
            <a:r>
              <a:rPr lang="es-CL" sz="2400" dirty="0" smtClean="0"/>
              <a:t>Banca</a:t>
            </a:r>
            <a:endParaRPr lang="es-CL" sz="2400" dirty="0"/>
          </a:p>
          <a:p>
            <a:pPr marL="285750" indent="-285750">
              <a:buFont typeface="Wingdings" panose="05000000000000000000" pitchFamily="2" charset="2"/>
              <a:buChar char="§"/>
            </a:pPr>
            <a:r>
              <a:rPr lang="es-CL" sz="2400" dirty="0" smtClean="0"/>
              <a:t>Seguros</a:t>
            </a:r>
            <a:endParaRPr lang="es-CL" sz="2400" dirty="0"/>
          </a:p>
          <a:p>
            <a:pPr marL="285750" indent="-285750">
              <a:buFont typeface="Wingdings" panose="05000000000000000000" pitchFamily="2" charset="2"/>
              <a:buChar char="§"/>
            </a:pPr>
            <a:r>
              <a:rPr lang="es-CL" sz="2400" dirty="0" smtClean="0"/>
              <a:t>Recursos Humanos</a:t>
            </a:r>
            <a:endParaRPr lang="es-CL" sz="2400" dirty="0"/>
          </a:p>
          <a:p>
            <a:pPr marL="285750" indent="-285750">
              <a:buFont typeface="Wingdings" panose="05000000000000000000" pitchFamily="2" charset="2"/>
              <a:buChar char="§"/>
            </a:pPr>
            <a:r>
              <a:rPr lang="es-CL" sz="2400" dirty="0" smtClean="0"/>
              <a:t>Salud</a:t>
            </a:r>
            <a:endParaRPr lang="es-CL" sz="2400" dirty="0"/>
          </a:p>
          <a:p>
            <a:pPr marL="285750" indent="-285750">
              <a:buFont typeface="Wingdings" panose="05000000000000000000" pitchFamily="2" charset="2"/>
              <a:buChar char="§"/>
            </a:pPr>
            <a:r>
              <a:rPr lang="es-CL" sz="2400" dirty="0"/>
              <a:t>Cadena de Suministro</a:t>
            </a:r>
          </a:p>
          <a:p>
            <a:pPr marL="285750" indent="-285750">
              <a:buFont typeface="Wingdings" panose="05000000000000000000" pitchFamily="2" charset="2"/>
              <a:buChar char="§"/>
            </a:pPr>
            <a:endParaRPr lang="es-ES" sz="2000" dirty="0"/>
          </a:p>
        </p:txBody>
      </p:sp>
      <p:sp>
        <p:nvSpPr>
          <p:cNvPr id="7" name="Google Shape;596;p39"/>
          <p:cNvSpPr/>
          <p:nvPr/>
        </p:nvSpPr>
        <p:spPr>
          <a:xfrm>
            <a:off x="8123079" y="688537"/>
            <a:ext cx="383384" cy="21657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81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 calcmode="lin" valueType="num">
                                      <p:cBhvr additive="base">
                                        <p:cTn id="4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 calcmode="lin" valueType="num">
                                      <p:cBhvr additive="base">
                                        <p:cTn id="4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sz="2300" dirty="0" smtClean="0"/>
              <a:t>Impacto y ventajas de las tecnologías </a:t>
            </a:r>
            <a:r>
              <a:rPr lang="es-CL" sz="2300" dirty="0" err="1" smtClean="0"/>
              <a:t>Blockchain</a:t>
            </a:r>
            <a:endParaRPr lang="es-ES" sz="2300" dirty="0"/>
          </a:p>
        </p:txBody>
      </p:sp>
      <p:sp>
        <p:nvSpPr>
          <p:cNvPr id="3" name="Marcador de texto 2"/>
          <p:cNvSpPr>
            <a:spLocks noGrp="1"/>
          </p:cNvSpPr>
          <p:nvPr>
            <p:ph type="body" idx="1"/>
          </p:nvPr>
        </p:nvSpPr>
        <p:spPr/>
        <p:txBody>
          <a:bodyPr/>
          <a:lstStyle/>
          <a:p>
            <a:r>
              <a:rPr lang="es-CL" sz="2800" dirty="0" smtClean="0"/>
              <a:t>Red </a:t>
            </a:r>
            <a:r>
              <a:rPr lang="es-CL" sz="2800" dirty="0"/>
              <a:t>distribuida peer-</a:t>
            </a:r>
            <a:r>
              <a:rPr lang="es-CL" sz="2800" dirty="0" err="1"/>
              <a:t>to</a:t>
            </a:r>
            <a:r>
              <a:rPr lang="es-CL" sz="2800" dirty="0"/>
              <a:t>-peer </a:t>
            </a:r>
            <a:endParaRPr lang="es-CL" sz="2800" dirty="0" smtClean="0"/>
          </a:p>
          <a:p>
            <a:r>
              <a:rPr lang="es-CL" sz="2800" dirty="0" smtClean="0"/>
              <a:t>Seguridad y transparencia en los datos</a:t>
            </a:r>
          </a:p>
          <a:p>
            <a:r>
              <a:rPr lang="es-CL" sz="2800" dirty="0" smtClean="0"/>
              <a:t>Uso </a:t>
            </a:r>
            <a:r>
              <a:rPr lang="es-CL" sz="2800" dirty="0"/>
              <a:t>de algoritmos de consenso</a:t>
            </a:r>
            <a:endParaRPr lang="es-CL" sz="2800" dirty="0" smtClean="0"/>
          </a:p>
          <a:p>
            <a:r>
              <a:rPr lang="es-CL" sz="2800" dirty="0"/>
              <a:t>Acceso en tiempo real a los datos </a:t>
            </a:r>
            <a:endParaRPr lang="es-CL" sz="2800" dirty="0" smtClean="0"/>
          </a:p>
          <a:p>
            <a:r>
              <a:rPr lang="es-CL" sz="2800" dirty="0" smtClean="0"/>
              <a:t>Trazabilidad </a:t>
            </a:r>
            <a:r>
              <a:rPr lang="es-CL" sz="2800" dirty="0"/>
              <a:t>instantánea de los activos</a:t>
            </a:r>
            <a:endParaRPr lang="es-CL" sz="2800" dirty="0" smtClean="0"/>
          </a:p>
          <a:p>
            <a:endParaRPr lang="es-ES" dirty="0"/>
          </a:p>
        </p:txBody>
      </p:sp>
      <p:sp>
        <p:nvSpPr>
          <p:cNvPr id="4" name="Marcador de número de diapositiva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7</a:t>
            </a:fld>
            <a:endParaRPr lang="es-ES"/>
          </a:p>
        </p:txBody>
      </p:sp>
      <p:grpSp>
        <p:nvGrpSpPr>
          <p:cNvPr id="14" name="Google Shape;131;p19"/>
          <p:cNvGrpSpPr/>
          <p:nvPr/>
        </p:nvGrpSpPr>
        <p:grpSpPr>
          <a:xfrm>
            <a:off x="8180944" y="637329"/>
            <a:ext cx="336534" cy="318981"/>
            <a:chOff x="5300400" y="3670175"/>
            <a:chExt cx="421300" cy="399325"/>
          </a:xfrm>
        </p:grpSpPr>
        <p:sp>
          <p:nvSpPr>
            <p:cNvPr id="15" name="Google Shape;132;p1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p1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p1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p1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p1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52591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362">
                                          <p:stCondLst>
                                            <p:cond delay="0"/>
                                          </p:stCondLst>
                                        </p:cTn>
                                        <p:tgtEl>
                                          <p:spTgt spid="3">
                                            <p:txEl>
                                              <p:pRg st="0" end="0"/>
                                            </p:txEl>
                                          </p:spTgt>
                                        </p:tgtEl>
                                      </p:cBhvr>
                                    </p:animEffect>
                                    <p:anim calcmode="lin" valueType="num">
                                      <p:cBhvr>
                                        <p:cTn id="8" dur="1139"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6">
                                          <p:stCondLst>
                                            <p:cond delay="406"/>
                                          </p:stCondLst>
                                        </p:cTn>
                                        <p:tgtEl>
                                          <p:spTgt spid="3">
                                            <p:txEl>
                                              <p:pRg st="0" end="0"/>
                                            </p:txEl>
                                          </p:spTgt>
                                        </p:tgtEl>
                                      </p:cBhvr>
                                      <p:to x="100000" y="60000"/>
                                    </p:animScale>
                                    <p:animScale>
                                      <p:cBhvr>
                                        <p:cTn id="14" dur="104" decel="50000">
                                          <p:stCondLst>
                                            <p:cond delay="423"/>
                                          </p:stCondLst>
                                        </p:cTn>
                                        <p:tgtEl>
                                          <p:spTgt spid="3">
                                            <p:txEl>
                                              <p:pRg st="0" end="0"/>
                                            </p:txEl>
                                          </p:spTgt>
                                        </p:tgtEl>
                                      </p:cBhvr>
                                      <p:to x="100000" y="100000"/>
                                    </p:animScale>
                                    <p:animScale>
                                      <p:cBhvr>
                                        <p:cTn id="15" dur="16">
                                          <p:stCondLst>
                                            <p:cond delay="820"/>
                                          </p:stCondLst>
                                        </p:cTn>
                                        <p:tgtEl>
                                          <p:spTgt spid="3">
                                            <p:txEl>
                                              <p:pRg st="0" end="0"/>
                                            </p:txEl>
                                          </p:spTgt>
                                        </p:tgtEl>
                                      </p:cBhvr>
                                      <p:to x="100000" y="80000"/>
                                    </p:animScale>
                                    <p:animScale>
                                      <p:cBhvr>
                                        <p:cTn id="16" dur="104" decel="50000">
                                          <p:stCondLst>
                                            <p:cond delay="836"/>
                                          </p:stCondLst>
                                        </p:cTn>
                                        <p:tgtEl>
                                          <p:spTgt spid="3">
                                            <p:txEl>
                                              <p:pRg st="0" end="0"/>
                                            </p:txEl>
                                          </p:spTgt>
                                        </p:tgtEl>
                                      </p:cBhvr>
                                      <p:to x="100000" y="100000"/>
                                    </p:animScale>
                                    <p:animScale>
                                      <p:cBhvr>
                                        <p:cTn id="17" dur="16">
                                          <p:stCondLst>
                                            <p:cond delay="1026"/>
                                          </p:stCondLst>
                                        </p:cTn>
                                        <p:tgtEl>
                                          <p:spTgt spid="3">
                                            <p:txEl>
                                              <p:pRg st="0" end="0"/>
                                            </p:txEl>
                                          </p:spTgt>
                                        </p:tgtEl>
                                      </p:cBhvr>
                                      <p:to x="100000" y="90000"/>
                                    </p:animScale>
                                    <p:animScale>
                                      <p:cBhvr>
                                        <p:cTn id="18" dur="104" decel="50000">
                                          <p:stCondLst>
                                            <p:cond delay="1042"/>
                                          </p:stCondLst>
                                        </p:cTn>
                                        <p:tgtEl>
                                          <p:spTgt spid="3">
                                            <p:txEl>
                                              <p:pRg st="0" end="0"/>
                                            </p:txEl>
                                          </p:spTgt>
                                        </p:tgtEl>
                                      </p:cBhvr>
                                      <p:to x="100000" y="100000"/>
                                    </p:animScale>
                                    <p:animScale>
                                      <p:cBhvr>
                                        <p:cTn id="19" dur="16">
                                          <p:stCondLst>
                                            <p:cond delay="1130"/>
                                          </p:stCondLst>
                                        </p:cTn>
                                        <p:tgtEl>
                                          <p:spTgt spid="3">
                                            <p:txEl>
                                              <p:pRg st="0" end="0"/>
                                            </p:txEl>
                                          </p:spTgt>
                                        </p:tgtEl>
                                      </p:cBhvr>
                                      <p:to x="100000" y="95000"/>
                                    </p:animScale>
                                    <p:animScale>
                                      <p:cBhvr>
                                        <p:cTn id="20" dur="104" decel="50000">
                                          <p:stCondLst>
                                            <p:cond delay="1146"/>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362">
                                          <p:stCondLst>
                                            <p:cond delay="0"/>
                                          </p:stCondLst>
                                        </p:cTn>
                                        <p:tgtEl>
                                          <p:spTgt spid="3">
                                            <p:txEl>
                                              <p:pRg st="1" end="1"/>
                                            </p:txEl>
                                          </p:spTgt>
                                        </p:tgtEl>
                                      </p:cBhvr>
                                    </p:animEffect>
                                    <p:anim calcmode="lin" valueType="num">
                                      <p:cBhvr>
                                        <p:cTn id="26" dur="1139"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415"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415" tmFilter="0, 0; 0.125,0.2665; 0.25,0.4; 0.375,0.465; 0.5,0.5;  0.625,0.535; 0.75,0.6; 0.875,0.7335; 1,1">
                                          <p:stCondLst>
                                            <p:cond delay="415"/>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207" tmFilter="0, 0; 0.125,0.2665; 0.25,0.4; 0.375,0.465; 0.5,0.5;  0.625,0.535; 0.75,0.6; 0.875,0.7335; 1,1">
                                          <p:stCondLst>
                                            <p:cond delay="82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03" tmFilter="0, 0; 0.125,0.2665; 0.25,0.4; 0.375,0.465; 0.5,0.5;  0.625,0.535; 0.75,0.6; 0.875,0.7335; 1,1">
                                          <p:stCondLst>
                                            <p:cond delay="1035"/>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16">
                                          <p:stCondLst>
                                            <p:cond delay="406"/>
                                          </p:stCondLst>
                                        </p:cTn>
                                        <p:tgtEl>
                                          <p:spTgt spid="3">
                                            <p:txEl>
                                              <p:pRg st="1" end="1"/>
                                            </p:txEl>
                                          </p:spTgt>
                                        </p:tgtEl>
                                      </p:cBhvr>
                                      <p:to x="100000" y="60000"/>
                                    </p:animScale>
                                    <p:animScale>
                                      <p:cBhvr>
                                        <p:cTn id="32" dur="104" decel="50000">
                                          <p:stCondLst>
                                            <p:cond delay="423"/>
                                          </p:stCondLst>
                                        </p:cTn>
                                        <p:tgtEl>
                                          <p:spTgt spid="3">
                                            <p:txEl>
                                              <p:pRg st="1" end="1"/>
                                            </p:txEl>
                                          </p:spTgt>
                                        </p:tgtEl>
                                      </p:cBhvr>
                                      <p:to x="100000" y="100000"/>
                                    </p:animScale>
                                    <p:animScale>
                                      <p:cBhvr>
                                        <p:cTn id="33" dur="16">
                                          <p:stCondLst>
                                            <p:cond delay="820"/>
                                          </p:stCondLst>
                                        </p:cTn>
                                        <p:tgtEl>
                                          <p:spTgt spid="3">
                                            <p:txEl>
                                              <p:pRg st="1" end="1"/>
                                            </p:txEl>
                                          </p:spTgt>
                                        </p:tgtEl>
                                      </p:cBhvr>
                                      <p:to x="100000" y="80000"/>
                                    </p:animScale>
                                    <p:animScale>
                                      <p:cBhvr>
                                        <p:cTn id="34" dur="104" decel="50000">
                                          <p:stCondLst>
                                            <p:cond delay="836"/>
                                          </p:stCondLst>
                                        </p:cTn>
                                        <p:tgtEl>
                                          <p:spTgt spid="3">
                                            <p:txEl>
                                              <p:pRg st="1" end="1"/>
                                            </p:txEl>
                                          </p:spTgt>
                                        </p:tgtEl>
                                      </p:cBhvr>
                                      <p:to x="100000" y="100000"/>
                                    </p:animScale>
                                    <p:animScale>
                                      <p:cBhvr>
                                        <p:cTn id="35" dur="16">
                                          <p:stCondLst>
                                            <p:cond delay="1026"/>
                                          </p:stCondLst>
                                        </p:cTn>
                                        <p:tgtEl>
                                          <p:spTgt spid="3">
                                            <p:txEl>
                                              <p:pRg st="1" end="1"/>
                                            </p:txEl>
                                          </p:spTgt>
                                        </p:tgtEl>
                                      </p:cBhvr>
                                      <p:to x="100000" y="90000"/>
                                    </p:animScale>
                                    <p:animScale>
                                      <p:cBhvr>
                                        <p:cTn id="36" dur="104" decel="50000">
                                          <p:stCondLst>
                                            <p:cond delay="1042"/>
                                          </p:stCondLst>
                                        </p:cTn>
                                        <p:tgtEl>
                                          <p:spTgt spid="3">
                                            <p:txEl>
                                              <p:pRg st="1" end="1"/>
                                            </p:txEl>
                                          </p:spTgt>
                                        </p:tgtEl>
                                      </p:cBhvr>
                                      <p:to x="100000" y="100000"/>
                                    </p:animScale>
                                    <p:animScale>
                                      <p:cBhvr>
                                        <p:cTn id="37" dur="16">
                                          <p:stCondLst>
                                            <p:cond delay="1130"/>
                                          </p:stCondLst>
                                        </p:cTn>
                                        <p:tgtEl>
                                          <p:spTgt spid="3">
                                            <p:txEl>
                                              <p:pRg st="1" end="1"/>
                                            </p:txEl>
                                          </p:spTgt>
                                        </p:tgtEl>
                                      </p:cBhvr>
                                      <p:to x="100000" y="95000"/>
                                    </p:animScale>
                                    <p:animScale>
                                      <p:cBhvr>
                                        <p:cTn id="38" dur="104" decel="50000">
                                          <p:stCondLst>
                                            <p:cond delay="1146"/>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362">
                                          <p:stCondLst>
                                            <p:cond delay="0"/>
                                          </p:stCondLst>
                                        </p:cTn>
                                        <p:tgtEl>
                                          <p:spTgt spid="3">
                                            <p:txEl>
                                              <p:pRg st="2" end="2"/>
                                            </p:txEl>
                                          </p:spTgt>
                                        </p:tgtEl>
                                      </p:cBhvr>
                                    </p:animEffect>
                                    <p:anim calcmode="lin" valueType="num">
                                      <p:cBhvr>
                                        <p:cTn id="44" dur="1139"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415"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415" tmFilter="0, 0; 0.125,0.2665; 0.25,0.4; 0.375,0.465; 0.5,0.5;  0.625,0.535; 0.75,0.6; 0.875,0.7335; 1,1">
                                          <p:stCondLst>
                                            <p:cond delay="415"/>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207" tmFilter="0, 0; 0.125,0.2665; 0.25,0.4; 0.375,0.465; 0.5,0.5;  0.625,0.535; 0.75,0.6; 0.875,0.7335; 1,1">
                                          <p:stCondLst>
                                            <p:cond delay="82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03" tmFilter="0, 0; 0.125,0.2665; 0.25,0.4; 0.375,0.465; 0.5,0.5;  0.625,0.535; 0.75,0.6; 0.875,0.7335; 1,1">
                                          <p:stCondLst>
                                            <p:cond delay="1035"/>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16">
                                          <p:stCondLst>
                                            <p:cond delay="406"/>
                                          </p:stCondLst>
                                        </p:cTn>
                                        <p:tgtEl>
                                          <p:spTgt spid="3">
                                            <p:txEl>
                                              <p:pRg st="2" end="2"/>
                                            </p:txEl>
                                          </p:spTgt>
                                        </p:tgtEl>
                                      </p:cBhvr>
                                      <p:to x="100000" y="60000"/>
                                    </p:animScale>
                                    <p:animScale>
                                      <p:cBhvr>
                                        <p:cTn id="50" dur="104" decel="50000">
                                          <p:stCondLst>
                                            <p:cond delay="423"/>
                                          </p:stCondLst>
                                        </p:cTn>
                                        <p:tgtEl>
                                          <p:spTgt spid="3">
                                            <p:txEl>
                                              <p:pRg st="2" end="2"/>
                                            </p:txEl>
                                          </p:spTgt>
                                        </p:tgtEl>
                                      </p:cBhvr>
                                      <p:to x="100000" y="100000"/>
                                    </p:animScale>
                                    <p:animScale>
                                      <p:cBhvr>
                                        <p:cTn id="51" dur="16">
                                          <p:stCondLst>
                                            <p:cond delay="820"/>
                                          </p:stCondLst>
                                        </p:cTn>
                                        <p:tgtEl>
                                          <p:spTgt spid="3">
                                            <p:txEl>
                                              <p:pRg st="2" end="2"/>
                                            </p:txEl>
                                          </p:spTgt>
                                        </p:tgtEl>
                                      </p:cBhvr>
                                      <p:to x="100000" y="80000"/>
                                    </p:animScale>
                                    <p:animScale>
                                      <p:cBhvr>
                                        <p:cTn id="52" dur="104" decel="50000">
                                          <p:stCondLst>
                                            <p:cond delay="836"/>
                                          </p:stCondLst>
                                        </p:cTn>
                                        <p:tgtEl>
                                          <p:spTgt spid="3">
                                            <p:txEl>
                                              <p:pRg st="2" end="2"/>
                                            </p:txEl>
                                          </p:spTgt>
                                        </p:tgtEl>
                                      </p:cBhvr>
                                      <p:to x="100000" y="100000"/>
                                    </p:animScale>
                                    <p:animScale>
                                      <p:cBhvr>
                                        <p:cTn id="53" dur="16">
                                          <p:stCondLst>
                                            <p:cond delay="1026"/>
                                          </p:stCondLst>
                                        </p:cTn>
                                        <p:tgtEl>
                                          <p:spTgt spid="3">
                                            <p:txEl>
                                              <p:pRg st="2" end="2"/>
                                            </p:txEl>
                                          </p:spTgt>
                                        </p:tgtEl>
                                      </p:cBhvr>
                                      <p:to x="100000" y="90000"/>
                                    </p:animScale>
                                    <p:animScale>
                                      <p:cBhvr>
                                        <p:cTn id="54" dur="104" decel="50000">
                                          <p:stCondLst>
                                            <p:cond delay="1042"/>
                                          </p:stCondLst>
                                        </p:cTn>
                                        <p:tgtEl>
                                          <p:spTgt spid="3">
                                            <p:txEl>
                                              <p:pRg st="2" end="2"/>
                                            </p:txEl>
                                          </p:spTgt>
                                        </p:tgtEl>
                                      </p:cBhvr>
                                      <p:to x="100000" y="100000"/>
                                    </p:animScale>
                                    <p:animScale>
                                      <p:cBhvr>
                                        <p:cTn id="55" dur="16">
                                          <p:stCondLst>
                                            <p:cond delay="1130"/>
                                          </p:stCondLst>
                                        </p:cTn>
                                        <p:tgtEl>
                                          <p:spTgt spid="3">
                                            <p:txEl>
                                              <p:pRg st="2" end="2"/>
                                            </p:txEl>
                                          </p:spTgt>
                                        </p:tgtEl>
                                      </p:cBhvr>
                                      <p:to x="100000" y="95000"/>
                                    </p:animScale>
                                    <p:animScale>
                                      <p:cBhvr>
                                        <p:cTn id="56" dur="104" decel="50000">
                                          <p:stCondLst>
                                            <p:cond delay="1146"/>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362">
                                          <p:stCondLst>
                                            <p:cond delay="0"/>
                                          </p:stCondLst>
                                        </p:cTn>
                                        <p:tgtEl>
                                          <p:spTgt spid="3">
                                            <p:txEl>
                                              <p:pRg st="3" end="3"/>
                                            </p:txEl>
                                          </p:spTgt>
                                        </p:tgtEl>
                                      </p:cBhvr>
                                    </p:animEffect>
                                    <p:anim calcmode="lin" valueType="num">
                                      <p:cBhvr>
                                        <p:cTn id="62" dur="1139"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415"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415" tmFilter="0, 0; 0.125,0.2665; 0.25,0.4; 0.375,0.465; 0.5,0.5;  0.625,0.535; 0.75,0.6; 0.875,0.7335; 1,1">
                                          <p:stCondLst>
                                            <p:cond delay="415"/>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207" tmFilter="0, 0; 0.125,0.2665; 0.25,0.4; 0.375,0.465; 0.5,0.5;  0.625,0.535; 0.75,0.6; 0.875,0.7335; 1,1">
                                          <p:stCondLst>
                                            <p:cond delay="828"/>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03" tmFilter="0, 0; 0.125,0.2665; 0.25,0.4; 0.375,0.465; 0.5,0.5;  0.625,0.535; 0.75,0.6; 0.875,0.7335; 1,1">
                                          <p:stCondLst>
                                            <p:cond delay="1035"/>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16">
                                          <p:stCondLst>
                                            <p:cond delay="406"/>
                                          </p:stCondLst>
                                        </p:cTn>
                                        <p:tgtEl>
                                          <p:spTgt spid="3">
                                            <p:txEl>
                                              <p:pRg st="3" end="3"/>
                                            </p:txEl>
                                          </p:spTgt>
                                        </p:tgtEl>
                                      </p:cBhvr>
                                      <p:to x="100000" y="60000"/>
                                    </p:animScale>
                                    <p:animScale>
                                      <p:cBhvr>
                                        <p:cTn id="68" dur="104" decel="50000">
                                          <p:stCondLst>
                                            <p:cond delay="423"/>
                                          </p:stCondLst>
                                        </p:cTn>
                                        <p:tgtEl>
                                          <p:spTgt spid="3">
                                            <p:txEl>
                                              <p:pRg st="3" end="3"/>
                                            </p:txEl>
                                          </p:spTgt>
                                        </p:tgtEl>
                                      </p:cBhvr>
                                      <p:to x="100000" y="100000"/>
                                    </p:animScale>
                                    <p:animScale>
                                      <p:cBhvr>
                                        <p:cTn id="69" dur="16">
                                          <p:stCondLst>
                                            <p:cond delay="820"/>
                                          </p:stCondLst>
                                        </p:cTn>
                                        <p:tgtEl>
                                          <p:spTgt spid="3">
                                            <p:txEl>
                                              <p:pRg st="3" end="3"/>
                                            </p:txEl>
                                          </p:spTgt>
                                        </p:tgtEl>
                                      </p:cBhvr>
                                      <p:to x="100000" y="80000"/>
                                    </p:animScale>
                                    <p:animScale>
                                      <p:cBhvr>
                                        <p:cTn id="70" dur="104" decel="50000">
                                          <p:stCondLst>
                                            <p:cond delay="836"/>
                                          </p:stCondLst>
                                        </p:cTn>
                                        <p:tgtEl>
                                          <p:spTgt spid="3">
                                            <p:txEl>
                                              <p:pRg st="3" end="3"/>
                                            </p:txEl>
                                          </p:spTgt>
                                        </p:tgtEl>
                                      </p:cBhvr>
                                      <p:to x="100000" y="100000"/>
                                    </p:animScale>
                                    <p:animScale>
                                      <p:cBhvr>
                                        <p:cTn id="71" dur="16">
                                          <p:stCondLst>
                                            <p:cond delay="1026"/>
                                          </p:stCondLst>
                                        </p:cTn>
                                        <p:tgtEl>
                                          <p:spTgt spid="3">
                                            <p:txEl>
                                              <p:pRg st="3" end="3"/>
                                            </p:txEl>
                                          </p:spTgt>
                                        </p:tgtEl>
                                      </p:cBhvr>
                                      <p:to x="100000" y="90000"/>
                                    </p:animScale>
                                    <p:animScale>
                                      <p:cBhvr>
                                        <p:cTn id="72" dur="104" decel="50000">
                                          <p:stCondLst>
                                            <p:cond delay="1042"/>
                                          </p:stCondLst>
                                        </p:cTn>
                                        <p:tgtEl>
                                          <p:spTgt spid="3">
                                            <p:txEl>
                                              <p:pRg st="3" end="3"/>
                                            </p:txEl>
                                          </p:spTgt>
                                        </p:tgtEl>
                                      </p:cBhvr>
                                      <p:to x="100000" y="100000"/>
                                    </p:animScale>
                                    <p:animScale>
                                      <p:cBhvr>
                                        <p:cTn id="73" dur="16">
                                          <p:stCondLst>
                                            <p:cond delay="1130"/>
                                          </p:stCondLst>
                                        </p:cTn>
                                        <p:tgtEl>
                                          <p:spTgt spid="3">
                                            <p:txEl>
                                              <p:pRg st="3" end="3"/>
                                            </p:txEl>
                                          </p:spTgt>
                                        </p:tgtEl>
                                      </p:cBhvr>
                                      <p:to x="100000" y="95000"/>
                                    </p:animScale>
                                    <p:animScale>
                                      <p:cBhvr>
                                        <p:cTn id="74" dur="104" decel="50000">
                                          <p:stCondLst>
                                            <p:cond delay="1146"/>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362">
                                          <p:stCondLst>
                                            <p:cond delay="0"/>
                                          </p:stCondLst>
                                        </p:cTn>
                                        <p:tgtEl>
                                          <p:spTgt spid="3">
                                            <p:txEl>
                                              <p:pRg st="4" end="4"/>
                                            </p:txEl>
                                          </p:spTgt>
                                        </p:tgtEl>
                                      </p:cBhvr>
                                    </p:animEffect>
                                    <p:anim calcmode="lin" valueType="num">
                                      <p:cBhvr>
                                        <p:cTn id="80" dur="1139"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415"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415" tmFilter="0, 0; 0.125,0.2665; 0.25,0.4; 0.375,0.465; 0.5,0.5;  0.625,0.535; 0.75,0.6; 0.875,0.7335; 1,1">
                                          <p:stCondLst>
                                            <p:cond delay="415"/>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207" tmFilter="0, 0; 0.125,0.2665; 0.25,0.4; 0.375,0.465; 0.5,0.5;  0.625,0.535; 0.75,0.6; 0.875,0.7335; 1,1">
                                          <p:stCondLst>
                                            <p:cond delay="828"/>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03" tmFilter="0, 0; 0.125,0.2665; 0.25,0.4; 0.375,0.465; 0.5,0.5;  0.625,0.535; 0.75,0.6; 0.875,0.7335; 1,1">
                                          <p:stCondLst>
                                            <p:cond delay="1035"/>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16">
                                          <p:stCondLst>
                                            <p:cond delay="406"/>
                                          </p:stCondLst>
                                        </p:cTn>
                                        <p:tgtEl>
                                          <p:spTgt spid="3">
                                            <p:txEl>
                                              <p:pRg st="4" end="4"/>
                                            </p:txEl>
                                          </p:spTgt>
                                        </p:tgtEl>
                                      </p:cBhvr>
                                      <p:to x="100000" y="60000"/>
                                    </p:animScale>
                                    <p:animScale>
                                      <p:cBhvr>
                                        <p:cTn id="86" dur="104" decel="50000">
                                          <p:stCondLst>
                                            <p:cond delay="423"/>
                                          </p:stCondLst>
                                        </p:cTn>
                                        <p:tgtEl>
                                          <p:spTgt spid="3">
                                            <p:txEl>
                                              <p:pRg st="4" end="4"/>
                                            </p:txEl>
                                          </p:spTgt>
                                        </p:tgtEl>
                                      </p:cBhvr>
                                      <p:to x="100000" y="100000"/>
                                    </p:animScale>
                                    <p:animScale>
                                      <p:cBhvr>
                                        <p:cTn id="87" dur="16">
                                          <p:stCondLst>
                                            <p:cond delay="820"/>
                                          </p:stCondLst>
                                        </p:cTn>
                                        <p:tgtEl>
                                          <p:spTgt spid="3">
                                            <p:txEl>
                                              <p:pRg st="4" end="4"/>
                                            </p:txEl>
                                          </p:spTgt>
                                        </p:tgtEl>
                                      </p:cBhvr>
                                      <p:to x="100000" y="80000"/>
                                    </p:animScale>
                                    <p:animScale>
                                      <p:cBhvr>
                                        <p:cTn id="88" dur="104" decel="50000">
                                          <p:stCondLst>
                                            <p:cond delay="836"/>
                                          </p:stCondLst>
                                        </p:cTn>
                                        <p:tgtEl>
                                          <p:spTgt spid="3">
                                            <p:txEl>
                                              <p:pRg st="4" end="4"/>
                                            </p:txEl>
                                          </p:spTgt>
                                        </p:tgtEl>
                                      </p:cBhvr>
                                      <p:to x="100000" y="100000"/>
                                    </p:animScale>
                                    <p:animScale>
                                      <p:cBhvr>
                                        <p:cTn id="89" dur="16">
                                          <p:stCondLst>
                                            <p:cond delay="1026"/>
                                          </p:stCondLst>
                                        </p:cTn>
                                        <p:tgtEl>
                                          <p:spTgt spid="3">
                                            <p:txEl>
                                              <p:pRg st="4" end="4"/>
                                            </p:txEl>
                                          </p:spTgt>
                                        </p:tgtEl>
                                      </p:cBhvr>
                                      <p:to x="100000" y="90000"/>
                                    </p:animScale>
                                    <p:animScale>
                                      <p:cBhvr>
                                        <p:cTn id="90" dur="104" decel="50000">
                                          <p:stCondLst>
                                            <p:cond delay="1042"/>
                                          </p:stCondLst>
                                        </p:cTn>
                                        <p:tgtEl>
                                          <p:spTgt spid="3">
                                            <p:txEl>
                                              <p:pRg st="4" end="4"/>
                                            </p:txEl>
                                          </p:spTgt>
                                        </p:tgtEl>
                                      </p:cBhvr>
                                      <p:to x="100000" y="100000"/>
                                    </p:animScale>
                                    <p:animScale>
                                      <p:cBhvr>
                                        <p:cTn id="91" dur="16">
                                          <p:stCondLst>
                                            <p:cond delay="1130"/>
                                          </p:stCondLst>
                                        </p:cTn>
                                        <p:tgtEl>
                                          <p:spTgt spid="3">
                                            <p:txEl>
                                              <p:pRg st="4" end="4"/>
                                            </p:txEl>
                                          </p:spTgt>
                                        </p:tgtEl>
                                      </p:cBhvr>
                                      <p:to x="100000" y="95000"/>
                                    </p:animScale>
                                    <p:animScale>
                                      <p:cBhvr>
                                        <p:cTn id="92" dur="104" decel="50000">
                                          <p:stCondLst>
                                            <p:cond delay="1146"/>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8</a:t>
            </a:fld>
            <a:endParaRPr lang="es-ES"/>
          </a:p>
        </p:txBody>
      </p:sp>
      <p:sp>
        <p:nvSpPr>
          <p:cNvPr id="3" name="Google Shape;701;p41"/>
          <p:cNvSpPr/>
          <p:nvPr/>
        </p:nvSpPr>
        <p:spPr>
          <a:xfrm>
            <a:off x="1079444" y="589215"/>
            <a:ext cx="381494" cy="37773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993" y="1349192"/>
            <a:ext cx="4333170" cy="1213288"/>
          </a:xfrm>
          <a:prstGeom prst="rect">
            <a:avLst/>
          </a:prstGeom>
        </p:spPr>
      </p:pic>
      <p:sp>
        <p:nvSpPr>
          <p:cNvPr id="7" name="CuadroTexto 6"/>
          <p:cNvSpPr txBox="1"/>
          <p:nvPr/>
        </p:nvSpPr>
        <p:spPr>
          <a:xfrm>
            <a:off x="2144110" y="362584"/>
            <a:ext cx="3933766" cy="830997"/>
          </a:xfrm>
          <a:prstGeom prst="rect">
            <a:avLst/>
          </a:prstGeom>
          <a:noFill/>
        </p:spPr>
        <p:txBody>
          <a:bodyPr wrap="square" rtlCol="0">
            <a:spAutoFit/>
          </a:bodyPr>
          <a:lstStyle/>
          <a:p>
            <a:r>
              <a:rPr lang="es-CL" sz="2400" b="1" dirty="0">
                <a:solidFill>
                  <a:srgbClr val="002060"/>
                </a:solidFill>
                <a:latin typeface="Barlow"/>
                <a:ea typeface="Barlow"/>
                <a:cs typeface="Barlow"/>
                <a:sym typeface="Barlow"/>
              </a:rPr>
              <a:t>Una solución para </a:t>
            </a:r>
            <a:r>
              <a:rPr lang="es-CL" sz="2400" b="1" dirty="0" err="1">
                <a:solidFill>
                  <a:srgbClr val="002060"/>
                </a:solidFill>
                <a:latin typeface="Barlow"/>
                <a:ea typeface="Barlow"/>
                <a:cs typeface="Barlow"/>
                <a:sym typeface="Barlow"/>
              </a:rPr>
              <a:t>Supply</a:t>
            </a:r>
            <a:r>
              <a:rPr lang="es-CL" sz="2400" b="1" dirty="0">
                <a:solidFill>
                  <a:srgbClr val="002060"/>
                </a:solidFill>
                <a:latin typeface="Barlow"/>
                <a:ea typeface="Barlow"/>
                <a:cs typeface="Barlow"/>
                <a:sym typeface="Barlow"/>
              </a:rPr>
              <a:t> </a:t>
            </a:r>
            <a:r>
              <a:rPr lang="es-CL" sz="2400" b="1" dirty="0" err="1">
                <a:solidFill>
                  <a:srgbClr val="002060"/>
                </a:solidFill>
                <a:latin typeface="Barlow"/>
                <a:ea typeface="Barlow"/>
                <a:cs typeface="Barlow"/>
                <a:sym typeface="Barlow"/>
              </a:rPr>
              <a:t>Chain</a:t>
            </a:r>
            <a:r>
              <a:rPr lang="es-CL" sz="2400" b="1" dirty="0">
                <a:solidFill>
                  <a:srgbClr val="002060"/>
                </a:solidFill>
                <a:latin typeface="Barlow"/>
                <a:ea typeface="Barlow"/>
                <a:cs typeface="Barlow"/>
                <a:sym typeface="Barlow"/>
              </a:rPr>
              <a:t> Management</a:t>
            </a:r>
            <a:endParaRPr lang="es-ES" sz="2400" b="1" dirty="0">
              <a:solidFill>
                <a:srgbClr val="002060"/>
              </a:solidFill>
              <a:latin typeface="Barlow"/>
              <a:ea typeface="Barlow"/>
              <a:cs typeface="Barlow"/>
              <a:sym typeface="Barlow"/>
            </a:endParaRPr>
          </a:p>
        </p:txBody>
      </p:sp>
      <p:sp>
        <p:nvSpPr>
          <p:cNvPr id="8" name="CuadroTexto 7"/>
          <p:cNvSpPr txBox="1"/>
          <p:nvPr/>
        </p:nvSpPr>
        <p:spPr>
          <a:xfrm>
            <a:off x="2144110" y="2718092"/>
            <a:ext cx="6316718" cy="1938992"/>
          </a:xfrm>
          <a:prstGeom prst="rect">
            <a:avLst/>
          </a:prstGeom>
          <a:noFill/>
        </p:spPr>
        <p:txBody>
          <a:bodyPr wrap="square" rtlCol="0">
            <a:spAutoFit/>
          </a:bodyPr>
          <a:lstStyle/>
          <a:p>
            <a:pPr marL="457200" indent="-457200">
              <a:buFont typeface="Wingdings" panose="05000000000000000000" pitchFamily="2" charset="2"/>
              <a:buChar char="§"/>
            </a:pPr>
            <a:r>
              <a:rPr lang="es-CL" sz="2400" dirty="0" err="1">
                <a:solidFill>
                  <a:schemeClr val="tx1"/>
                </a:solidFill>
                <a:latin typeface="Barlow"/>
                <a:ea typeface="Barlow"/>
                <a:cs typeface="Barlow"/>
                <a:sym typeface="Barlow"/>
              </a:rPr>
              <a:t>Blockchain</a:t>
            </a:r>
            <a:r>
              <a:rPr lang="es-CL" sz="2400" dirty="0">
                <a:solidFill>
                  <a:schemeClr val="dk1"/>
                </a:solidFill>
                <a:latin typeface="Barlow"/>
                <a:ea typeface="Barlow"/>
                <a:cs typeface="Barlow"/>
                <a:sym typeface="Barlow"/>
              </a:rPr>
              <a:t> </a:t>
            </a:r>
            <a:r>
              <a:rPr lang="es-CL" sz="2400" dirty="0" smtClean="0">
                <a:solidFill>
                  <a:schemeClr val="dk1"/>
                </a:solidFill>
                <a:latin typeface="Barlow"/>
                <a:ea typeface="Barlow"/>
                <a:cs typeface="Barlow"/>
                <a:sym typeface="Barlow"/>
              </a:rPr>
              <a:t>Privada</a:t>
            </a:r>
          </a:p>
          <a:p>
            <a:pPr marL="457200" indent="-457200">
              <a:buFont typeface="Wingdings" panose="05000000000000000000" pitchFamily="2" charset="2"/>
              <a:buChar char="§"/>
            </a:pPr>
            <a:r>
              <a:rPr lang="es-CL" sz="2400" dirty="0" smtClean="0">
                <a:solidFill>
                  <a:schemeClr val="dk1"/>
                </a:solidFill>
                <a:latin typeface="Barlow"/>
                <a:ea typeface="Barlow"/>
                <a:cs typeface="Barlow"/>
                <a:sym typeface="Barlow"/>
              </a:rPr>
              <a:t>Arquitectura </a:t>
            </a:r>
            <a:r>
              <a:rPr lang="es-CL" sz="2400" dirty="0">
                <a:solidFill>
                  <a:schemeClr val="dk1"/>
                </a:solidFill>
                <a:latin typeface="Barlow"/>
                <a:ea typeface="Barlow"/>
                <a:cs typeface="Barlow"/>
                <a:sym typeface="Barlow"/>
              </a:rPr>
              <a:t>Modular</a:t>
            </a:r>
          </a:p>
          <a:p>
            <a:pPr marL="457200" indent="-457200">
              <a:buFont typeface="Wingdings" panose="05000000000000000000" pitchFamily="2" charset="2"/>
              <a:buChar char="§"/>
            </a:pPr>
            <a:r>
              <a:rPr lang="es-CL" sz="2400" dirty="0" smtClean="0">
                <a:solidFill>
                  <a:schemeClr val="dk1"/>
                </a:solidFill>
                <a:latin typeface="Barlow"/>
                <a:ea typeface="Barlow"/>
                <a:cs typeface="Barlow"/>
                <a:sym typeface="Barlow"/>
              </a:rPr>
              <a:t>Privacidad y Confidencialidad</a:t>
            </a:r>
            <a:endParaRPr lang="es-CL" sz="2400" dirty="0">
              <a:solidFill>
                <a:schemeClr val="dk1"/>
              </a:solidFill>
              <a:latin typeface="Barlow"/>
              <a:ea typeface="Barlow"/>
              <a:cs typeface="Barlow"/>
              <a:sym typeface="Barlow"/>
            </a:endParaRPr>
          </a:p>
          <a:p>
            <a:pPr marL="457200" indent="-457200">
              <a:buFont typeface="Wingdings" panose="05000000000000000000" pitchFamily="2" charset="2"/>
              <a:buChar char="§"/>
            </a:pPr>
            <a:r>
              <a:rPr lang="es-CL" sz="2400" dirty="0">
                <a:solidFill>
                  <a:schemeClr val="dk1"/>
                </a:solidFill>
                <a:latin typeface="Barlow"/>
                <a:ea typeface="Barlow"/>
                <a:cs typeface="Barlow"/>
                <a:sym typeface="Barlow"/>
              </a:rPr>
              <a:t>Algoritmo de Consenso Variable</a:t>
            </a:r>
          </a:p>
          <a:p>
            <a:pPr marL="457200" indent="-457200">
              <a:buFont typeface="Wingdings" panose="05000000000000000000" pitchFamily="2" charset="2"/>
              <a:buChar char="§"/>
            </a:pPr>
            <a:r>
              <a:rPr lang="es-CL" sz="2400" dirty="0">
                <a:solidFill>
                  <a:schemeClr val="dk1"/>
                </a:solidFill>
                <a:latin typeface="Barlow"/>
                <a:ea typeface="Barlow"/>
                <a:cs typeface="Barlow"/>
                <a:sym typeface="Barlow"/>
              </a:rPr>
              <a:t>Creación de </a:t>
            </a:r>
            <a:r>
              <a:rPr lang="es-CL" sz="2400" dirty="0" smtClean="0">
                <a:solidFill>
                  <a:schemeClr val="dk1"/>
                </a:solidFill>
                <a:latin typeface="Barlow"/>
                <a:ea typeface="Barlow"/>
                <a:cs typeface="Barlow"/>
                <a:sym typeface="Barlow"/>
              </a:rPr>
              <a:t>Consorcios</a:t>
            </a:r>
            <a:endParaRPr lang="es-ES" sz="2400"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17637164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1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750"/>
                                        <p:tgtEl>
                                          <p:spTgt spid="8">
                                            <p:txEl>
                                              <p:pRg st="0" end="0"/>
                                            </p:txEl>
                                          </p:spTgt>
                                        </p:tgtEl>
                                      </p:cBhvr>
                                    </p:animEffect>
                                    <p:anim calcmode="lin" valueType="num">
                                      <p:cBhvr>
                                        <p:cTn id="19"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0"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750"/>
                                        <p:tgtEl>
                                          <p:spTgt spid="8">
                                            <p:txEl>
                                              <p:pRg st="1" end="1"/>
                                            </p:txEl>
                                          </p:spTgt>
                                        </p:tgtEl>
                                      </p:cBhvr>
                                    </p:animEffect>
                                    <p:anim calcmode="lin" valueType="num">
                                      <p:cBhvr>
                                        <p:cTn id="26" dur="75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75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750"/>
                                        <p:tgtEl>
                                          <p:spTgt spid="8">
                                            <p:txEl>
                                              <p:pRg st="2" end="2"/>
                                            </p:txEl>
                                          </p:spTgt>
                                        </p:tgtEl>
                                      </p:cBhvr>
                                    </p:animEffect>
                                    <p:anim calcmode="lin" valueType="num">
                                      <p:cBhvr>
                                        <p:cTn id="33" dur="75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4" dur="75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fade">
                                      <p:cBhvr>
                                        <p:cTn id="39" dur="750"/>
                                        <p:tgtEl>
                                          <p:spTgt spid="8">
                                            <p:txEl>
                                              <p:pRg st="3" end="3"/>
                                            </p:txEl>
                                          </p:spTgt>
                                        </p:tgtEl>
                                      </p:cBhvr>
                                    </p:animEffect>
                                    <p:anim calcmode="lin" valueType="num">
                                      <p:cBhvr>
                                        <p:cTn id="40" dur="7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1" dur="75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xEl>
                                              <p:pRg st="4" end="4"/>
                                            </p:txEl>
                                          </p:spTgt>
                                        </p:tgtEl>
                                        <p:attrNameLst>
                                          <p:attrName>style.visibility</p:attrName>
                                        </p:attrNameLst>
                                      </p:cBhvr>
                                      <p:to>
                                        <p:strVal val="visible"/>
                                      </p:to>
                                    </p:set>
                                    <p:animEffect transition="in" filter="fade">
                                      <p:cBhvr>
                                        <p:cTn id="46" dur="750"/>
                                        <p:tgtEl>
                                          <p:spTgt spid="8">
                                            <p:txEl>
                                              <p:pRg st="4" end="4"/>
                                            </p:txEl>
                                          </p:spTgt>
                                        </p:tgtEl>
                                      </p:cBhvr>
                                    </p:animEffect>
                                    <p:anim calcmode="lin" valueType="num">
                                      <p:cBhvr>
                                        <p:cTn id="47" dur="75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8" dur="75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smtClean="0"/>
              <a:t>Consorcios en un red de </a:t>
            </a:r>
            <a:r>
              <a:rPr lang="es-CL" dirty="0" err="1" smtClean="0"/>
              <a:t>Hyperledger</a:t>
            </a:r>
            <a:r>
              <a:rPr lang="es-CL" dirty="0" smtClean="0"/>
              <a:t> </a:t>
            </a:r>
            <a:r>
              <a:rPr lang="es-CL" dirty="0" err="1" smtClean="0"/>
              <a:t>Fabric</a:t>
            </a:r>
            <a:endParaRPr lang="es-ES" dirty="0"/>
          </a:p>
        </p:txBody>
      </p:sp>
      <p:sp>
        <p:nvSpPr>
          <p:cNvPr id="3" name="Marcador de número de diapositiva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9</a:t>
            </a:fld>
            <a:endParaRPr lang="es-ES"/>
          </a:p>
        </p:txBody>
      </p:sp>
      <p:sp>
        <p:nvSpPr>
          <p:cNvPr id="4" name="Rectángulo redondeado 3"/>
          <p:cNvSpPr/>
          <p:nvPr/>
        </p:nvSpPr>
        <p:spPr>
          <a:xfrm>
            <a:off x="3600757" y="174698"/>
            <a:ext cx="5350203" cy="401242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5205153" y="2614797"/>
            <a:ext cx="2512684" cy="32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Canal2</a:t>
            </a:r>
            <a:endParaRPr lang="es-ES" dirty="0"/>
          </a:p>
        </p:txBody>
      </p:sp>
      <p:sp>
        <p:nvSpPr>
          <p:cNvPr id="7" name="Rectángulo redondeado 6"/>
          <p:cNvSpPr/>
          <p:nvPr/>
        </p:nvSpPr>
        <p:spPr>
          <a:xfrm>
            <a:off x="4392398" y="1075346"/>
            <a:ext cx="740917" cy="3147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Peer1</a:t>
            </a:r>
            <a:endParaRPr lang="es-ES" dirty="0"/>
          </a:p>
        </p:txBody>
      </p:sp>
      <p:sp>
        <p:nvSpPr>
          <p:cNvPr id="8" name="Rectángulo redondeado 7"/>
          <p:cNvSpPr/>
          <p:nvPr/>
        </p:nvSpPr>
        <p:spPr>
          <a:xfrm>
            <a:off x="5767023" y="1075345"/>
            <a:ext cx="710469" cy="335221"/>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Peer2</a:t>
            </a:r>
            <a:endParaRPr lang="es-ES" dirty="0"/>
          </a:p>
        </p:txBody>
      </p:sp>
      <p:sp>
        <p:nvSpPr>
          <p:cNvPr id="10" name="Rectángulo redondeado 9"/>
          <p:cNvSpPr/>
          <p:nvPr/>
        </p:nvSpPr>
        <p:spPr>
          <a:xfrm>
            <a:off x="7559496" y="1075345"/>
            <a:ext cx="720618" cy="335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Peer3</a:t>
            </a:r>
            <a:endParaRPr lang="es-ES" dirty="0"/>
          </a:p>
        </p:txBody>
      </p:sp>
      <p:sp>
        <p:nvSpPr>
          <p:cNvPr id="11" name="Cilindro 10"/>
          <p:cNvSpPr/>
          <p:nvPr/>
        </p:nvSpPr>
        <p:spPr>
          <a:xfrm>
            <a:off x="3805766" y="1332751"/>
            <a:ext cx="876403" cy="38177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Ledger1</a:t>
            </a:r>
            <a:endParaRPr lang="es-ES" dirty="0"/>
          </a:p>
        </p:txBody>
      </p:sp>
      <p:sp>
        <p:nvSpPr>
          <p:cNvPr id="12" name="Cilindro 11"/>
          <p:cNvSpPr/>
          <p:nvPr/>
        </p:nvSpPr>
        <p:spPr>
          <a:xfrm>
            <a:off x="5205153" y="1340920"/>
            <a:ext cx="916527" cy="381775"/>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L</a:t>
            </a:r>
            <a:r>
              <a:rPr lang="es-CL" dirty="0" smtClean="0"/>
              <a:t>edger2</a:t>
            </a:r>
            <a:endParaRPr lang="es-ES" dirty="0"/>
          </a:p>
        </p:txBody>
      </p:sp>
      <p:sp>
        <p:nvSpPr>
          <p:cNvPr id="13" name="Cilindro 12"/>
          <p:cNvSpPr/>
          <p:nvPr/>
        </p:nvSpPr>
        <p:spPr>
          <a:xfrm>
            <a:off x="7906856" y="1331664"/>
            <a:ext cx="862712" cy="381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Ledger2</a:t>
            </a:r>
            <a:endParaRPr lang="es-ES" dirty="0"/>
          </a:p>
        </p:txBody>
      </p:sp>
      <p:sp>
        <p:nvSpPr>
          <p:cNvPr id="14" name="Recortar rectángulo de esquina sencilla 13"/>
          <p:cNvSpPr/>
          <p:nvPr/>
        </p:nvSpPr>
        <p:spPr>
          <a:xfrm>
            <a:off x="3878200" y="489311"/>
            <a:ext cx="652638" cy="419270"/>
          </a:xfrm>
          <a:prstGeom prst="snip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SC1</a:t>
            </a:r>
            <a:endParaRPr lang="es-ES" dirty="0"/>
          </a:p>
        </p:txBody>
      </p:sp>
      <p:sp>
        <p:nvSpPr>
          <p:cNvPr id="15" name="Recortar rectángulo de esquina sencilla 14"/>
          <p:cNvSpPr/>
          <p:nvPr/>
        </p:nvSpPr>
        <p:spPr>
          <a:xfrm>
            <a:off x="4682027" y="489666"/>
            <a:ext cx="652638" cy="41927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SC2</a:t>
            </a:r>
            <a:endParaRPr lang="es-ES" dirty="0"/>
          </a:p>
        </p:txBody>
      </p:sp>
      <p:sp>
        <p:nvSpPr>
          <p:cNvPr id="16" name="Recortar rectángulo de esquina sencilla 15"/>
          <p:cNvSpPr/>
          <p:nvPr/>
        </p:nvSpPr>
        <p:spPr>
          <a:xfrm>
            <a:off x="7232841" y="488801"/>
            <a:ext cx="652638" cy="41927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SC2</a:t>
            </a:r>
            <a:endParaRPr lang="es-ES" dirty="0"/>
          </a:p>
        </p:txBody>
      </p:sp>
      <p:sp>
        <p:nvSpPr>
          <p:cNvPr id="17" name="Recortar rectángulo de esquina sencilla 16"/>
          <p:cNvSpPr/>
          <p:nvPr/>
        </p:nvSpPr>
        <p:spPr>
          <a:xfrm>
            <a:off x="8036668" y="488802"/>
            <a:ext cx="652638" cy="41927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SC3</a:t>
            </a:r>
            <a:endParaRPr lang="es-ES" dirty="0"/>
          </a:p>
        </p:txBody>
      </p:sp>
      <p:sp>
        <p:nvSpPr>
          <p:cNvPr id="18" name="Recortar rectángulo de esquina sencilla 17"/>
          <p:cNvSpPr/>
          <p:nvPr/>
        </p:nvSpPr>
        <p:spPr>
          <a:xfrm>
            <a:off x="5794106" y="488801"/>
            <a:ext cx="652638" cy="419270"/>
          </a:xfrm>
          <a:prstGeom prst="snip1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SC1</a:t>
            </a:r>
            <a:endParaRPr lang="es-ES" dirty="0"/>
          </a:p>
        </p:txBody>
      </p:sp>
      <p:sp>
        <p:nvSpPr>
          <p:cNvPr id="27" name="Pergamino vertical 26"/>
          <p:cNvSpPr/>
          <p:nvPr/>
        </p:nvSpPr>
        <p:spPr>
          <a:xfrm>
            <a:off x="1507954" y="2943514"/>
            <a:ext cx="683026" cy="643432"/>
          </a:xfrm>
          <a:prstGeom prst="verticalScroll">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CAP1</a:t>
            </a:r>
            <a:endParaRPr lang="es-ES" dirty="0"/>
          </a:p>
        </p:txBody>
      </p:sp>
      <p:sp>
        <p:nvSpPr>
          <p:cNvPr id="29" name="Pergamino vertical 28"/>
          <p:cNvSpPr/>
          <p:nvPr/>
        </p:nvSpPr>
        <p:spPr>
          <a:xfrm>
            <a:off x="2250997" y="2943514"/>
            <a:ext cx="662544" cy="648156"/>
          </a:xfrm>
          <a:prstGeom prst="verticalScroll">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CAP2</a:t>
            </a:r>
            <a:endParaRPr lang="es-ES" dirty="0"/>
          </a:p>
        </p:txBody>
      </p:sp>
      <p:sp>
        <p:nvSpPr>
          <p:cNvPr id="30" name="Conector 29"/>
          <p:cNvSpPr/>
          <p:nvPr/>
        </p:nvSpPr>
        <p:spPr>
          <a:xfrm>
            <a:off x="1695276" y="822849"/>
            <a:ext cx="723969" cy="600310"/>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App1</a:t>
            </a:r>
            <a:endParaRPr lang="es-ES" dirty="0"/>
          </a:p>
        </p:txBody>
      </p:sp>
      <p:sp>
        <p:nvSpPr>
          <p:cNvPr id="31" name="Conector 30"/>
          <p:cNvSpPr/>
          <p:nvPr/>
        </p:nvSpPr>
        <p:spPr>
          <a:xfrm>
            <a:off x="2562068" y="270229"/>
            <a:ext cx="723969" cy="600310"/>
          </a:xfrm>
          <a:prstGeom prst="flowChartConnector">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App2</a:t>
            </a:r>
            <a:endParaRPr lang="es-ES" dirty="0"/>
          </a:p>
        </p:txBody>
      </p:sp>
      <p:sp>
        <p:nvSpPr>
          <p:cNvPr id="32" name="Conector 31"/>
          <p:cNvSpPr/>
          <p:nvPr/>
        </p:nvSpPr>
        <p:spPr>
          <a:xfrm>
            <a:off x="1368148" y="1729542"/>
            <a:ext cx="723969" cy="60031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App3</a:t>
            </a:r>
            <a:endParaRPr lang="es-ES" dirty="0"/>
          </a:p>
        </p:txBody>
      </p:sp>
      <p:sp>
        <p:nvSpPr>
          <p:cNvPr id="33" name="Documento 32"/>
          <p:cNvSpPr/>
          <p:nvPr/>
        </p:nvSpPr>
        <p:spPr>
          <a:xfrm>
            <a:off x="4054683" y="3052612"/>
            <a:ext cx="1156685" cy="384134"/>
          </a:xfrm>
          <a:prstGeom prst="flowChartDocumen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Política C1</a:t>
            </a:r>
            <a:endParaRPr lang="es-ES" dirty="0"/>
          </a:p>
        </p:txBody>
      </p:sp>
      <p:sp>
        <p:nvSpPr>
          <p:cNvPr id="34" name="Documento 33"/>
          <p:cNvSpPr/>
          <p:nvPr/>
        </p:nvSpPr>
        <p:spPr>
          <a:xfrm>
            <a:off x="5912412" y="3055056"/>
            <a:ext cx="1099620" cy="38413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Política C2</a:t>
            </a:r>
            <a:endParaRPr lang="es-ES" dirty="0"/>
          </a:p>
        </p:txBody>
      </p:sp>
      <p:sp>
        <p:nvSpPr>
          <p:cNvPr id="36" name="Documento 35"/>
          <p:cNvSpPr/>
          <p:nvPr/>
        </p:nvSpPr>
        <p:spPr>
          <a:xfrm>
            <a:off x="7479295" y="3062412"/>
            <a:ext cx="1204982" cy="384134"/>
          </a:xfrm>
          <a:prstGeom prst="flowChartDocumen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solidFill>
                  <a:schemeClr val="tx1"/>
                </a:solidFill>
              </a:rPr>
              <a:t>Política Red</a:t>
            </a:r>
            <a:endParaRPr lang="es-ES" dirty="0">
              <a:solidFill>
                <a:schemeClr val="tx1"/>
              </a:solidFill>
            </a:endParaRPr>
          </a:p>
        </p:txBody>
      </p:sp>
      <p:cxnSp>
        <p:nvCxnSpPr>
          <p:cNvPr id="38" name="Conector recto 37"/>
          <p:cNvCxnSpPr>
            <a:stCxn id="14" idx="1"/>
            <a:endCxn id="7" idx="0"/>
          </p:cNvCxnSpPr>
          <p:nvPr/>
        </p:nvCxnSpPr>
        <p:spPr>
          <a:xfrm>
            <a:off x="4204519" y="908581"/>
            <a:ext cx="558338" cy="166765"/>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2" name="Conector recto 41"/>
          <p:cNvCxnSpPr>
            <a:stCxn id="15" idx="1"/>
            <a:endCxn id="7" idx="0"/>
          </p:cNvCxnSpPr>
          <p:nvPr/>
        </p:nvCxnSpPr>
        <p:spPr>
          <a:xfrm flipH="1">
            <a:off x="4762857" y="908936"/>
            <a:ext cx="245489" cy="16641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5" name="Conector recto 44"/>
          <p:cNvCxnSpPr>
            <a:stCxn id="18" idx="1"/>
            <a:endCxn id="8" idx="0"/>
          </p:cNvCxnSpPr>
          <p:nvPr/>
        </p:nvCxnSpPr>
        <p:spPr>
          <a:xfrm>
            <a:off x="6120425" y="908071"/>
            <a:ext cx="1833" cy="167274"/>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Conector recto 46"/>
          <p:cNvCxnSpPr>
            <a:stCxn id="16" idx="1"/>
            <a:endCxn id="10" idx="0"/>
          </p:cNvCxnSpPr>
          <p:nvPr/>
        </p:nvCxnSpPr>
        <p:spPr>
          <a:xfrm>
            <a:off x="7559160" y="908071"/>
            <a:ext cx="360645" cy="167274"/>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Conector recto 48"/>
          <p:cNvCxnSpPr>
            <a:stCxn id="17" idx="1"/>
            <a:endCxn id="10" idx="0"/>
          </p:cNvCxnSpPr>
          <p:nvPr/>
        </p:nvCxnSpPr>
        <p:spPr>
          <a:xfrm flipH="1">
            <a:off x="7919805" y="908072"/>
            <a:ext cx="443182" cy="167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onector recto 50"/>
          <p:cNvCxnSpPr>
            <a:stCxn id="5" idx="0"/>
            <a:endCxn id="7" idx="2"/>
          </p:cNvCxnSpPr>
          <p:nvPr/>
        </p:nvCxnSpPr>
        <p:spPr>
          <a:xfrm flipH="1" flipV="1">
            <a:off x="4762857" y="1390079"/>
            <a:ext cx="516720" cy="73976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3" name="Conector recto 52"/>
          <p:cNvCxnSpPr>
            <a:stCxn id="5" idx="7"/>
            <a:endCxn id="8" idx="2"/>
          </p:cNvCxnSpPr>
          <p:nvPr/>
        </p:nvCxnSpPr>
        <p:spPr>
          <a:xfrm flipH="1" flipV="1">
            <a:off x="6122258" y="1410566"/>
            <a:ext cx="40068" cy="768315"/>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Conector recto 54"/>
          <p:cNvCxnSpPr>
            <a:stCxn id="9" idx="1"/>
            <a:endCxn id="5" idx="6"/>
          </p:cNvCxnSpPr>
          <p:nvPr/>
        </p:nvCxnSpPr>
        <p:spPr>
          <a:xfrm flipH="1">
            <a:off x="6527972" y="2109501"/>
            <a:ext cx="298374" cy="187772"/>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57" name="Conector recto 56"/>
          <p:cNvCxnSpPr>
            <a:stCxn id="9" idx="2"/>
            <a:endCxn id="6" idx="7"/>
          </p:cNvCxnSpPr>
          <p:nvPr/>
        </p:nvCxnSpPr>
        <p:spPr>
          <a:xfrm flipH="1">
            <a:off x="7349863" y="2315885"/>
            <a:ext cx="128760" cy="34705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1" name="Conector angular 60"/>
          <p:cNvCxnSpPr>
            <a:stCxn id="6" idx="6"/>
            <a:endCxn id="10" idx="2"/>
          </p:cNvCxnSpPr>
          <p:nvPr/>
        </p:nvCxnSpPr>
        <p:spPr>
          <a:xfrm flipV="1">
            <a:off x="7717837" y="1410566"/>
            <a:ext cx="201968" cy="136859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63" name="Conector recto 62"/>
          <p:cNvCxnSpPr>
            <a:stCxn id="9" idx="3"/>
            <a:endCxn id="36" idx="0"/>
          </p:cNvCxnSpPr>
          <p:nvPr/>
        </p:nvCxnSpPr>
        <p:spPr>
          <a:xfrm flipH="1">
            <a:off x="8081786" y="2109501"/>
            <a:ext cx="49113" cy="95291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7" name="Conector recto 66"/>
          <p:cNvCxnSpPr>
            <a:stCxn id="6" idx="4"/>
            <a:endCxn id="34" idx="0"/>
          </p:cNvCxnSpPr>
          <p:nvPr/>
        </p:nvCxnSpPr>
        <p:spPr>
          <a:xfrm>
            <a:off x="6461495" y="2943514"/>
            <a:ext cx="727" cy="111542"/>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Conector recto 69"/>
          <p:cNvCxnSpPr>
            <a:stCxn id="5" idx="3"/>
            <a:endCxn id="33" idx="0"/>
          </p:cNvCxnSpPr>
          <p:nvPr/>
        </p:nvCxnSpPr>
        <p:spPr>
          <a:xfrm>
            <a:off x="4396828" y="2415665"/>
            <a:ext cx="236198" cy="636947"/>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88" name="Conector angular 87"/>
          <p:cNvCxnSpPr>
            <a:stCxn id="31" idx="4"/>
            <a:endCxn id="5" idx="2"/>
          </p:cNvCxnSpPr>
          <p:nvPr/>
        </p:nvCxnSpPr>
        <p:spPr>
          <a:xfrm rot="16200000" flipH="1">
            <a:off x="2764250" y="1030341"/>
            <a:ext cx="1426734" cy="1107129"/>
          </a:xfrm>
          <a:prstGeom prst="bentConnector2">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90" name="Conector angular 89"/>
          <p:cNvCxnSpPr>
            <a:stCxn id="30" idx="5"/>
            <a:endCxn id="5" idx="2"/>
          </p:cNvCxnSpPr>
          <p:nvPr/>
        </p:nvCxnSpPr>
        <p:spPr>
          <a:xfrm rot="16200000" flipH="1">
            <a:off x="2691189" y="957279"/>
            <a:ext cx="962027" cy="1717960"/>
          </a:xfrm>
          <a:prstGeom prst="bentConnector2">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5" name="Conector angular 114"/>
          <p:cNvCxnSpPr>
            <a:stCxn id="32" idx="4"/>
            <a:endCxn id="6" idx="2"/>
          </p:cNvCxnSpPr>
          <p:nvPr/>
        </p:nvCxnSpPr>
        <p:spPr>
          <a:xfrm rot="16200000" flipH="1">
            <a:off x="3242991" y="816994"/>
            <a:ext cx="449304" cy="347502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17" name="Conector recto de flecha 116"/>
          <p:cNvCxnSpPr>
            <a:stCxn id="8" idx="3"/>
            <a:endCxn id="6" idx="0"/>
          </p:cNvCxnSpPr>
          <p:nvPr/>
        </p:nvCxnSpPr>
        <p:spPr>
          <a:xfrm flipH="1">
            <a:off x="6461495" y="1242956"/>
            <a:ext cx="15997" cy="137184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Cilindro 20"/>
          <p:cNvSpPr/>
          <p:nvPr/>
        </p:nvSpPr>
        <p:spPr>
          <a:xfrm>
            <a:off x="6244633" y="1331664"/>
            <a:ext cx="916527" cy="38177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Ledger1</a:t>
            </a:r>
            <a:endParaRPr lang="es-ES" dirty="0"/>
          </a:p>
        </p:txBody>
      </p:sp>
      <p:sp>
        <p:nvSpPr>
          <p:cNvPr id="5" name="Elipse 4"/>
          <p:cNvSpPr/>
          <p:nvPr/>
        </p:nvSpPr>
        <p:spPr>
          <a:xfrm>
            <a:off x="4031182" y="2129842"/>
            <a:ext cx="2496790" cy="3348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Canal1</a:t>
            </a:r>
            <a:endParaRPr lang="es-ES" dirty="0"/>
          </a:p>
        </p:txBody>
      </p:sp>
      <p:sp>
        <p:nvSpPr>
          <p:cNvPr id="26" name="Pergamino vertical 25"/>
          <p:cNvSpPr/>
          <p:nvPr/>
        </p:nvSpPr>
        <p:spPr>
          <a:xfrm>
            <a:off x="1797955" y="3543686"/>
            <a:ext cx="683026" cy="64343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CAP3</a:t>
            </a:r>
            <a:endParaRPr lang="es-ES" dirty="0"/>
          </a:p>
        </p:txBody>
      </p:sp>
      <p:sp>
        <p:nvSpPr>
          <p:cNvPr id="28" name="Pergamino vertical 27"/>
          <p:cNvSpPr/>
          <p:nvPr/>
        </p:nvSpPr>
        <p:spPr>
          <a:xfrm>
            <a:off x="2546924" y="3543686"/>
            <a:ext cx="662544" cy="653232"/>
          </a:xfrm>
          <a:prstGeom prst="verticalScroll">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smtClean="0">
                <a:solidFill>
                  <a:schemeClr val="tx1"/>
                </a:solidFill>
              </a:rPr>
              <a:t>CAOrd</a:t>
            </a:r>
            <a:endParaRPr lang="es-ES" dirty="0">
              <a:solidFill>
                <a:schemeClr val="tx1"/>
              </a:solidFill>
            </a:endParaRPr>
          </a:p>
        </p:txBody>
      </p:sp>
      <p:sp>
        <p:nvSpPr>
          <p:cNvPr id="118" name="CuadroTexto 117"/>
          <p:cNvSpPr txBox="1"/>
          <p:nvPr/>
        </p:nvSpPr>
        <p:spPr>
          <a:xfrm>
            <a:off x="6044805" y="162762"/>
            <a:ext cx="513282" cy="307777"/>
          </a:xfrm>
          <a:prstGeom prst="rect">
            <a:avLst/>
          </a:prstGeom>
          <a:noFill/>
        </p:spPr>
        <p:txBody>
          <a:bodyPr wrap="none" rtlCol="0">
            <a:spAutoFit/>
          </a:bodyPr>
          <a:lstStyle/>
          <a:p>
            <a:r>
              <a:rPr lang="es-CL" dirty="0" smtClean="0"/>
              <a:t>Red</a:t>
            </a:r>
            <a:endParaRPr lang="es-ES" dirty="0"/>
          </a:p>
        </p:txBody>
      </p:sp>
      <p:sp>
        <p:nvSpPr>
          <p:cNvPr id="119" name="Onda 118"/>
          <p:cNvSpPr/>
          <p:nvPr/>
        </p:nvSpPr>
        <p:spPr>
          <a:xfrm>
            <a:off x="4088654" y="3534653"/>
            <a:ext cx="816698" cy="456734"/>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Org1</a:t>
            </a:r>
            <a:endParaRPr lang="es-ES" dirty="0"/>
          </a:p>
        </p:txBody>
      </p:sp>
      <p:sp>
        <p:nvSpPr>
          <p:cNvPr id="120" name="Onda 119"/>
          <p:cNvSpPr/>
          <p:nvPr/>
        </p:nvSpPr>
        <p:spPr>
          <a:xfrm>
            <a:off x="5176571" y="3534653"/>
            <a:ext cx="816698" cy="456734"/>
          </a:xfrm>
          <a:prstGeom prst="wav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Org2</a:t>
            </a:r>
            <a:endParaRPr lang="es-ES" dirty="0"/>
          </a:p>
        </p:txBody>
      </p:sp>
      <p:sp>
        <p:nvSpPr>
          <p:cNvPr id="122" name="Onda 121"/>
          <p:cNvSpPr/>
          <p:nvPr/>
        </p:nvSpPr>
        <p:spPr>
          <a:xfrm>
            <a:off x="6194651" y="3536993"/>
            <a:ext cx="816698" cy="456734"/>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Org3</a:t>
            </a:r>
            <a:endParaRPr lang="es-ES" dirty="0"/>
          </a:p>
        </p:txBody>
      </p:sp>
      <p:sp>
        <p:nvSpPr>
          <p:cNvPr id="123" name="Onda 122"/>
          <p:cNvSpPr/>
          <p:nvPr/>
        </p:nvSpPr>
        <p:spPr>
          <a:xfrm>
            <a:off x="7540002" y="3538473"/>
            <a:ext cx="816698" cy="456734"/>
          </a:xfrm>
          <a:prstGeom prst="wav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solidFill>
                  <a:schemeClr val="tx1"/>
                </a:solidFill>
              </a:rPr>
              <a:t>Org4</a:t>
            </a:r>
            <a:endParaRPr lang="es-ES" dirty="0">
              <a:solidFill>
                <a:schemeClr val="tx1"/>
              </a:solidFill>
            </a:endParaRPr>
          </a:p>
        </p:txBody>
      </p:sp>
      <p:cxnSp>
        <p:nvCxnSpPr>
          <p:cNvPr id="125" name="Conector recto 124"/>
          <p:cNvCxnSpPr>
            <a:stCxn id="119" idx="0"/>
          </p:cNvCxnSpPr>
          <p:nvPr/>
        </p:nvCxnSpPr>
        <p:spPr>
          <a:xfrm flipV="1">
            <a:off x="4497003" y="3446546"/>
            <a:ext cx="136022" cy="1451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Conector recto 128"/>
          <p:cNvCxnSpPr>
            <a:stCxn id="120" idx="1"/>
            <a:endCxn id="33" idx="3"/>
          </p:cNvCxnSpPr>
          <p:nvPr/>
        </p:nvCxnSpPr>
        <p:spPr>
          <a:xfrm flipV="1">
            <a:off x="5176571" y="3244679"/>
            <a:ext cx="34797" cy="518341"/>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3" name="Conector recto 132"/>
          <p:cNvCxnSpPr>
            <a:stCxn id="122" idx="0"/>
            <a:endCxn id="34" idx="2"/>
          </p:cNvCxnSpPr>
          <p:nvPr/>
        </p:nvCxnSpPr>
        <p:spPr>
          <a:xfrm flipH="1" flipV="1">
            <a:off x="6462222" y="3413794"/>
            <a:ext cx="140778" cy="1802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Conector recto 134"/>
          <p:cNvCxnSpPr>
            <a:stCxn id="123" idx="0"/>
            <a:endCxn id="36" idx="2"/>
          </p:cNvCxnSpPr>
          <p:nvPr/>
        </p:nvCxnSpPr>
        <p:spPr>
          <a:xfrm flipV="1">
            <a:off x="7948351" y="3421150"/>
            <a:ext cx="133435" cy="17441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7" name="Conector recto 136"/>
          <p:cNvCxnSpPr>
            <a:stCxn id="120" idx="3"/>
            <a:endCxn id="34" idx="1"/>
          </p:cNvCxnSpPr>
          <p:nvPr/>
        </p:nvCxnSpPr>
        <p:spPr>
          <a:xfrm flipH="1" flipV="1">
            <a:off x="5912412" y="3247123"/>
            <a:ext cx="80857" cy="515897"/>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9" name="Rectángulo redondeado 8"/>
          <p:cNvSpPr/>
          <p:nvPr/>
        </p:nvSpPr>
        <p:spPr>
          <a:xfrm>
            <a:off x="6826346" y="1903116"/>
            <a:ext cx="1304553" cy="41276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smtClean="0">
                <a:solidFill>
                  <a:schemeClr val="tx1"/>
                </a:solidFill>
              </a:rPr>
              <a:t>Orderer</a:t>
            </a:r>
            <a:endParaRPr lang="es-ES" dirty="0">
              <a:solidFill>
                <a:schemeClr val="tx1"/>
              </a:solidFill>
            </a:endParaRPr>
          </a:p>
        </p:txBody>
      </p:sp>
    </p:spTree>
    <p:extLst>
      <p:ext uri="{BB962C8B-B14F-4D97-AF65-F5344CB8AC3E}">
        <p14:creationId xmlns:p14="http://schemas.microsoft.com/office/powerpoint/2010/main" val="357910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fade">
                                      <p:cBhvr>
                                        <p:cTn id="44" dur="500"/>
                                        <p:tgtEl>
                                          <p:spTgt spid="117"/>
                                        </p:tgtEl>
                                      </p:cBhvr>
                                    </p:animEffect>
                                  </p:childTnLst>
                                </p:cTn>
                              </p:par>
                              <p:par>
                                <p:cTn id="45" presetID="10"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10" presetClass="entr" presetSubtype="0"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9"/>
                                        </p:tgtEl>
                                        <p:attrNameLst>
                                          <p:attrName>style.visibility</p:attrName>
                                        </p:attrNameLst>
                                      </p:cBhvr>
                                      <p:to>
                                        <p:strVal val="visible"/>
                                      </p:to>
                                    </p:set>
                                    <p:animEffect transition="in" filter="fade">
                                      <p:cBhvr>
                                        <p:cTn id="122" dur="500"/>
                                        <p:tgtEl>
                                          <p:spTgt spid="11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Effect transition="in" filter="fade">
                                      <p:cBhvr>
                                        <p:cTn id="125" dur="500"/>
                                        <p:tgtEl>
                                          <p:spTgt spid="12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2"/>
                                        </p:tgtEl>
                                        <p:attrNameLst>
                                          <p:attrName>style.visibility</p:attrName>
                                        </p:attrNameLst>
                                      </p:cBhvr>
                                      <p:to>
                                        <p:strVal val="visible"/>
                                      </p:to>
                                    </p:set>
                                    <p:animEffect transition="in" filter="fade">
                                      <p:cBhvr>
                                        <p:cTn id="128" dur="500"/>
                                        <p:tgtEl>
                                          <p:spTgt spid="12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500"/>
                                        <p:tgtEl>
                                          <p:spTgt spid="123"/>
                                        </p:tgtEl>
                                      </p:cBhvr>
                                    </p:animEffect>
                                  </p:childTnLst>
                                </p:cTn>
                              </p:par>
                              <p:par>
                                <p:cTn id="132" presetID="10" presetClass="entr" presetSubtype="0" fill="hold" nodeType="withEffect">
                                  <p:stCondLst>
                                    <p:cond delay="0"/>
                                  </p:stCondLst>
                                  <p:childTnLst>
                                    <p:set>
                                      <p:cBhvr>
                                        <p:cTn id="133" dur="1" fill="hold">
                                          <p:stCondLst>
                                            <p:cond delay="0"/>
                                          </p:stCondLst>
                                        </p:cTn>
                                        <p:tgtEl>
                                          <p:spTgt spid="125"/>
                                        </p:tgtEl>
                                        <p:attrNameLst>
                                          <p:attrName>style.visibility</p:attrName>
                                        </p:attrNameLst>
                                      </p:cBhvr>
                                      <p:to>
                                        <p:strVal val="visible"/>
                                      </p:to>
                                    </p:set>
                                    <p:animEffect transition="in" filter="fade">
                                      <p:cBhvr>
                                        <p:cTn id="134" dur="500"/>
                                        <p:tgtEl>
                                          <p:spTgt spid="125"/>
                                        </p:tgtEl>
                                      </p:cBhvr>
                                    </p:animEffect>
                                  </p:childTnLst>
                                </p:cTn>
                              </p:par>
                              <p:par>
                                <p:cTn id="135" presetID="10" presetClass="entr" presetSubtype="0" fill="hold" nodeType="withEffect">
                                  <p:stCondLst>
                                    <p:cond delay="0"/>
                                  </p:stCondLst>
                                  <p:childTnLst>
                                    <p:set>
                                      <p:cBhvr>
                                        <p:cTn id="136" dur="1" fill="hold">
                                          <p:stCondLst>
                                            <p:cond delay="0"/>
                                          </p:stCondLst>
                                        </p:cTn>
                                        <p:tgtEl>
                                          <p:spTgt spid="129"/>
                                        </p:tgtEl>
                                        <p:attrNameLst>
                                          <p:attrName>style.visibility</p:attrName>
                                        </p:attrNameLst>
                                      </p:cBhvr>
                                      <p:to>
                                        <p:strVal val="visible"/>
                                      </p:to>
                                    </p:set>
                                    <p:animEffect transition="in" filter="fade">
                                      <p:cBhvr>
                                        <p:cTn id="137" dur="500"/>
                                        <p:tgtEl>
                                          <p:spTgt spid="129"/>
                                        </p:tgtEl>
                                      </p:cBhvr>
                                    </p:animEffect>
                                  </p:childTnLst>
                                </p:cTn>
                              </p:par>
                              <p:par>
                                <p:cTn id="138" presetID="10" presetClass="entr" presetSubtype="0" fill="hold" nodeType="withEffect">
                                  <p:stCondLst>
                                    <p:cond delay="0"/>
                                  </p:stCondLst>
                                  <p:childTnLst>
                                    <p:set>
                                      <p:cBhvr>
                                        <p:cTn id="139" dur="1" fill="hold">
                                          <p:stCondLst>
                                            <p:cond delay="0"/>
                                          </p:stCondLst>
                                        </p:cTn>
                                        <p:tgtEl>
                                          <p:spTgt spid="133"/>
                                        </p:tgtEl>
                                        <p:attrNameLst>
                                          <p:attrName>style.visibility</p:attrName>
                                        </p:attrNameLst>
                                      </p:cBhvr>
                                      <p:to>
                                        <p:strVal val="visible"/>
                                      </p:to>
                                    </p:set>
                                    <p:animEffect transition="in" filter="fade">
                                      <p:cBhvr>
                                        <p:cTn id="140" dur="500"/>
                                        <p:tgtEl>
                                          <p:spTgt spid="133"/>
                                        </p:tgtEl>
                                      </p:cBhvr>
                                    </p:animEffect>
                                  </p:childTnLst>
                                </p:cTn>
                              </p:par>
                              <p:par>
                                <p:cTn id="141" presetID="10" presetClass="entr" presetSubtype="0" fill="hold" nodeType="withEffect">
                                  <p:stCondLst>
                                    <p:cond delay="0"/>
                                  </p:stCondLst>
                                  <p:childTnLst>
                                    <p:set>
                                      <p:cBhvr>
                                        <p:cTn id="142" dur="1" fill="hold">
                                          <p:stCondLst>
                                            <p:cond delay="0"/>
                                          </p:stCondLst>
                                        </p:cTn>
                                        <p:tgtEl>
                                          <p:spTgt spid="135"/>
                                        </p:tgtEl>
                                        <p:attrNameLst>
                                          <p:attrName>style.visibility</p:attrName>
                                        </p:attrNameLst>
                                      </p:cBhvr>
                                      <p:to>
                                        <p:strVal val="visible"/>
                                      </p:to>
                                    </p:set>
                                    <p:animEffect transition="in" filter="fade">
                                      <p:cBhvr>
                                        <p:cTn id="143" dur="500"/>
                                        <p:tgtEl>
                                          <p:spTgt spid="135"/>
                                        </p:tgtEl>
                                      </p:cBhvr>
                                    </p:animEffect>
                                  </p:childTnLst>
                                </p:cTn>
                              </p:par>
                              <p:par>
                                <p:cTn id="144" presetID="10" presetClass="entr" presetSubtype="0" fill="hold" nodeType="withEffect">
                                  <p:stCondLst>
                                    <p:cond delay="0"/>
                                  </p:stCondLst>
                                  <p:childTnLst>
                                    <p:set>
                                      <p:cBhvr>
                                        <p:cTn id="145" dur="1" fill="hold">
                                          <p:stCondLst>
                                            <p:cond delay="0"/>
                                          </p:stCondLst>
                                        </p:cTn>
                                        <p:tgtEl>
                                          <p:spTgt spid="137"/>
                                        </p:tgtEl>
                                        <p:attrNameLst>
                                          <p:attrName>style.visibility</p:attrName>
                                        </p:attrNameLst>
                                      </p:cBhvr>
                                      <p:to>
                                        <p:strVal val="visible"/>
                                      </p:to>
                                    </p:set>
                                    <p:animEffect transition="in" filter="fade">
                                      <p:cBhvr>
                                        <p:cTn id="146" dur="500"/>
                                        <p:tgtEl>
                                          <p:spTgt spid="137"/>
                                        </p:tgtEl>
                                      </p:cBhvr>
                                    </p:animEffect>
                                  </p:childTnLst>
                                </p:cTn>
                              </p:par>
                              <p:par>
                                <p:cTn id="147" presetID="10" presetClass="entr" presetSubtype="0" fill="hold" nodeType="with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fade">
                                      <p:cBhvr>
                                        <p:cTn id="149" dur="500"/>
                                        <p:tgtEl>
                                          <p:spTgt spid="70"/>
                                        </p:tgtEl>
                                      </p:cBhvr>
                                    </p:animEffect>
                                  </p:childTnLst>
                                </p:cTn>
                              </p:par>
                              <p:par>
                                <p:cTn id="150" presetID="10" presetClass="entr" presetSubtype="0" fill="hold" nodeType="withEffect">
                                  <p:stCondLst>
                                    <p:cond delay="0"/>
                                  </p:stCondLst>
                                  <p:childTnLst>
                                    <p:set>
                                      <p:cBhvr>
                                        <p:cTn id="151" dur="1" fill="hold">
                                          <p:stCondLst>
                                            <p:cond delay="0"/>
                                          </p:stCondLst>
                                        </p:cTn>
                                        <p:tgtEl>
                                          <p:spTgt spid="67"/>
                                        </p:tgtEl>
                                        <p:attrNameLst>
                                          <p:attrName>style.visibility</p:attrName>
                                        </p:attrNameLst>
                                      </p:cBhvr>
                                      <p:to>
                                        <p:strVal val="visible"/>
                                      </p:to>
                                    </p:set>
                                    <p:animEffect transition="in" filter="fade">
                                      <p:cBhvr>
                                        <p:cTn id="152" dur="500"/>
                                        <p:tgtEl>
                                          <p:spTgt spid="67"/>
                                        </p:tgtEl>
                                      </p:cBhvr>
                                    </p:animEffect>
                                  </p:childTnLst>
                                </p:cTn>
                              </p:par>
                              <p:par>
                                <p:cTn id="153" presetID="10" presetClass="entr" presetSubtype="0" fill="hold" nodeType="withEffect">
                                  <p:stCondLst>
                                    <p:cond delay="0"/>
                                  </p:stCondLst>
                                  <p:childTnLst>
                                    <p:set>
                                      <p:cBhvr>
                                        <p:cTn id="154" dur="1" fill="hold">
                                          <p:stCondLst>
                                            <p:cond delay="0"/>
                                          </p:stCondLst>
                                        </p:cTn>
                                        <p:tgtEl>
                                          <p:spTgt spid="63"/>
                                        </p:tgtEl>
                                        <p:attrNameLst>
                                          <p:attrName>style.visibility</p:attrName>
                                        </p:attrNameLst>
                                      </p:cBhvr>
                                      <p:to>
                                        <p:strVal val="visible"/>
                                      </p:to>
                                    </p:set>
                                    <p:animEffect transition="in" filter="fade">
                                      <p:cBhvr>
                                        <p:cTn id="155" dur="500"/>
                                        <p:tgtEl>
                                          <p:spTgt spid="6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1"/>
                                        </p:tgtEl>
                                        <p:attrNameLst>
                                          <p:attrName>style.visibility</p:attrName>
                                        </p:attrNameLst>
                                      </p:cBhvr>
                                      <p:to>
                                        <p:strVal val="visible"/>
                                      </p:to>
                                    </p:set>
                                    <p:animEffect transition="in" filter="fade">
                                      <p:cBhvr>
                                        <p:cTn id="160" dur="500"/>
                                        <p:tgtEl>
                                          <p:spTgt spid="3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fade">
                                      <p:cBhvr>
                                        <p:cTn id="163" dur="500"/>
                                        <p:tgtEl>
                                          <p:spTgt spid="3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500"/>
                                        <p:tgtEl>
                                          <p:spTgt spid="32"/>
                                        </p:tgtEl>
                                      </p:cBhvr>
                                    </p:animEffect>
                                  </p:childTnLst>
                                </p:cTn>
                              </p:par>
                              <p:par>
                                <p:cTn id="167" presetID="10" presetClass="entr" presetSubtype="0" fill="hold" nodeType="withEffect">
                                  <p:stCondLst>
                                    <p:cond delay="0"/>
                                  </p:stCondLst>
                                  <p:childTnLst>
                                    <p:set>
                                      <p:cBhvr>
                                        <p:cTn id="168" dur="1" fill="hold">
                                          <p:stCondLst>
                                            <p:cond delay="0"/>
                                          </p:stCondLst>
                                        </p:cTn>
                                        <p:tgtEl>
                                          <p:spTgt spid="90"/>
                                        </p:tgtEl>
                                        <p:attrNameLst>
                                          <p:attrName>style.visibility</p:attrName>
                                        </p:attrNameLst>
                                      </p:cBhvr>
                                      <p:to>
                                        <p:strVal val="visible"/>
                                      </p:to>
                                    </p:set>
                                    <p:animEffect transition="in" filter="fade">
                                      <p:cBhvr>
                                        <p:cTn id="169" dur="500"/>
                                        <p:tgtEl>
                                          <p:spTgt spid="90"/>
                                        </p:tgtEl>
                                      </p:cBhvr>
                                    </p:animEffect>
                                  </p:childTnLst>
                                </p:cTn>
                              </p:par>
                              <p:par>
                                <p:cTn id="170" presetID="10" presetClass="entr" presetSubtype="0" fill="hold" nodeType="with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fade">
                                      <p:cBhvr>
                                        <p:cTn id="172" dur="500"/>
                                        <p:tgtEl>
                                          <p:spTgt spid="88"/>
                                        </p:tgtEl>
                                      </p:cBhvr>
                                    </p:animEffect>
                                  </p:childTnLst>
                                </p:cTn>
                              </p:par>
                              <p:par>
                                <p:cTn id="173" presetID="10" presetClass="entr" presetSubtype="0" fill="hold" nodeType="with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27" grpId="0" animBg="1"/>
      <p:bldP spid="29" grpId="0" animBg="1"/>
      <p:bldP spid="30" grpId="0" animBg="1"/>
      <p:bldP spid="31" grpId="0" animBg="1"/>
      <p:bldP spid="32" grpId="0" animBg="1"/>
      <p:bldP spid="33" grpId="0" animBg="1"/>
      <p:bldP spid="34" grpId="0" animBg="1"/>
      <p:bldP spid="36" grpId="0" animBg="1"/>
      <p:bldP spid="21" grpId="0" animBg="1"/>
      <p:bldP spid="5" grpId="0" animBg="1"/>
      <p:bldP spid="26" grpId="0" animBg="1"/>
      <p:bldP spid="28" grpId="0" animBg="1"/>
      <p:bldP spid="118" grpId="0"/>
      <p:bldP spid="119" grpId="0" animBg="1"/>
      <p:bldP spid="120" grpId="0" animBg="1"/>
      <p:bldP spid="122" grpId="0" animBg="1"/>
      <p:bldP spid="123" grpId="0" animBg="1"/>
      <p:bldP spid="9" grpId="0" animBg="1"/>
    </p:bldLst>
  </p:timing>
</p:sld>
</file>

<file path=ppt/theme/theme1.xml><?xml version="1.0" encoding="utf-8"?>
<a:theme xmlns:a="http://schemas.openxmlformats.org/drawingml/2006/main" name="Basset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3150</TotalTime>
  <Words>742</Words>
  <Application>Microsoft Office PowerPoint</Application>
  <PresentationFormat>Presentación en pantalla (16:9)</PresentationFormat>
  <Paragraphs>214</Paragraphs>
  <Slides>32</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Barlow</vt:lpstr>
      <vt:lpstr>Wingdings</vt:lpstr>
      <vt:lpstr>Arial</vt:lpstr>
      <vt:lpstr>Basset template</vt:lpstr>
      <vt:lpstr>Chaincode para la Supply Chain</vt:lpstr>
      <vt:lpstr>¿Qué es Supply Chain?</vt:lpstr>
      <vt:lpstr>Empresa Focal</vt:lpstr>
      <vt:lpstr>Presentación de PowerPoint</vt:lpstr>
      <vt:lpstr>Presentación de PowerPoint</vt:lpstr>
      <vt:lpstr>Blockchain</vt:lpstr>
      <vt:lpstr>Impacto y ventajas de las tecnologías Blockchain</vt:lpstr>
      <vt:lpstr>Presentación de PowerPoint</vt:lpstr>
      <vt:lpstr>Presentación de PowerPoint</vt:lpstr>
      <vt:lpstr>Impacto de Hyperledger Fabric en Supply Chain</vt:lpstr>
      <vt:lpstr>Motivación de la investigación</vt:lpstr>
      <vt:lpstr>Presentación de PowerPoint</vt:lpstr>
      <vt:lpstr>Arquitectura y Recursos de Hyperledger Fabric</vt:lpstr>
      <vt:lpstr>Activos de la Solución</vt:lpstr>
      <vt:lpstr>Activos: producto y lote</vt:lpstr>
      <vt:lpstr>Presentación de PowerPoint</vt:lpstr>
      <vt:lpstr>Presentación de PowerPoint</vt:lpstr>
      <vt:lpstr>Activos: Manufactura, Transporte y Almacén</vt:lpstr>
      <vt:lpstr>Presentación de PowerPoint</vt:lpstr>
      <vt:lpstr>Red de pruebas</vt:lpstr>
      <vt:lpstr>Presentación de PowerPoint</vt:lpstr>
      <vt:lpstr>Presentación de PowerPoint</vt:lpstr>
      <vt:lpstr>Trazabilidad del lote e historial de la fábrica</vt:lpstr>
      <vt:lpstr>Resultado</vt:lpstr>
      <vt:lpstr>THANKS!</vt:lpstr>
      <vt:lpstr>Pregunta 1</vt:lpstr>
      <vt:lpstr>Pregunta 2</vt:lpstr>
      <vt:lpstr>Pregunta 3</vt:lpstr>
      <vt:lpstr>Implementación de la sección Personal en la Blockchain. Problemas y alternativa de solución</vt:lpstr>
      <vt:lpstr>Solución al alto acoplamiento</vt:lpstr>
      <vt:lpstr>Solución al alto acoplamiento</vt:lpstr>
      <vt:lpstr>Consultas enriquecidas. Conocer lotes en una fecha determinada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hp</cp:lastModifiedBy>
  <cp:revision>109</cp:revision>
  <dcterms:modified xsi:type="dcterms:W3CDTF">2022-12-16T11:07:29Z</dcterms:modified>
</cp:coreProperties>
</file>